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56" r:id="rId2"/>
    <p:sldId id="316" r:id="rId3"/>
    <p:sldId id="373" r:id="rId4"/>
    <p:sldId id="374" r:id="rId5"/>
    <p:sldId id="375" r:id="rId6"/>
    <p:sldId id="376" r:id="rId7"/>
    <p:sldId id="377" r:id="rId8"/>
    <p:sldId id="378" r:id="rId9"/>
    <p:sldId id="384" r:id="rId10"/>
    <p:sldId id="379" r:id="rId11"/>
    <p:sldId id="380" r:id="rId12"/>
    <p:sldId id="381" r:id="rId13"/>
    <p:sldId id="382" r:id="rId14"/>
    <p:sldId id="383" r:id="rId15"/>
    <p:sldId id="385" r:id="rId16"/>
    <p:sldId id="355" r:id="rId1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512C"/>
    <a:srgbClr val="FFC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840" autoAdjust="0"/>
    <p:restoredTop sz="94444" autoAdjust="0"/>
  </p:normalViewPr>
  <p:slideViewPr>
    <p:cSldViewPr snapToGrid="0">
      <p:cViewPr varScale="1">
        <p:scale>
          <a:sx n="74" d="100"/>
          <a:sy n="74" d="100"/>
        </p:scale>
        <p:origin x="294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F6CCE-B205-4F50-AF2F-9C4ED2571DF1}" type="datetimeFigureOut">
              <a:rPr lang="es-MX" smtClean="0"/>
              <a:t>06/02/2019</a:t>
            </a:fld>
            <a:endParaRPr lang="es-MX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FF5C7B-616F-4D5C-B72E-76B23A39BBB4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26605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F5C7B-616F-4D5C-B72E-76B23A39BBB4}" type="slidenum">
              <a:rPr lang="es-MX" smtClean="0"/>
              <a:t>2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726714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F5C7B-616F-4D5C-B72E-76B23A39BBB4}" type="slidenum">
              <a:rPr lang="es-MX" smtClean="0"/>
              <a:t>11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781952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F5C7B-616F-4D5C-B72E-76B23A39BBB4}" type="slidenum">
              <a:rPr lang="es-MX" smtClean="0"/>
              <a:t>12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79317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F5C7B-616F-4D5C-B72E-76B23A39BBB4}" type="slidenum">
              <a:rPr lang="es-MX" smtClean="0"/>
              <a:t>13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487098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F5C7B-616F-4D5C-B72E-76B23A39BBB4}" type="slidenum">
              <a:rPr lang="es-MX" smtClean="0"/>
              <a:t>14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612211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F5C7B-616F-4D5C-B72E-76B23A39BBB4}" type="slidenum">
              <a:rPr lang="es-MX" smtClean="0"/>
              <a:t>15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69949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F5C7B-616F-4D5C-B72E-76B23A39BBB4}" type="slidenum">
              <a:rPr lang="es-MX" smtClean="0"/>
              <a:t>16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31804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F5C7B-616F-4D5C-B72E-76B23A39BBB4}" type="slidenum">
              <a:rPr lang="es-MX" smtClean="0"/>
              <a:t>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4858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F5C7B-616F-4D5C-B72E-76B23A39BBB4}" type="slidenum">
              <a:rPr lang="es-MX" smtClean="0"/>
              <a:t>4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2328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F5C7B-616F-4D5C-B72E-76B23A39BBB4}" type="slidenum">
              <a:rPr lang="es-MX" smtClean="0"/>
              <a:t>5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47216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F5C7B-616F-4D5C-B72E-76B23A39BBB4}" type="slidenum">
              <a:rPr lang="es-MX" smtClean="0"/>
              <a:t>6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56666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F5C7B-616F-4D5C-B72E-76B23A39BBB4}" type="slidenum">
              <a:rPr lang="es-MX" smtClean="0"/>
              <a:t>7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24365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F5C7B-616F-4D5C-B72E-76B23A39BBB4}" type="slidenum">
              <a:rPr lang="es-MX" smtClean="0"/>
              <a:t>8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027135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F5C7B-616F-4D5C-B72E-76B23A39BBB4}" type="slidenum">
              <a:rPr lang="es-MX" smtClean="0"/>
              <a:t>9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356289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F5C7B-616F-4D5C-B72E-76B23A39BBB4}" type="slidenum">
              <a:rPr lang="es-MX" smtClean="0"/>
              <a:t>10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994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CB639-FB35-4321-B335-1DAEE67DEA86}" type="datetimeFigureOut">
              <a:rPr lang="es-ES" smtClean="0"/>
              <a:t>06/02/2019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29C6-BB99-4E94-B38F-E35C63D763A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2212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CB639-FB35-4321-B335-1DAEE67DEA86}" type="datetimeFigureOut">
              <a:rPr lang="es-ES" smtClean="0"/>
              <a:t>06/02/2019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29C6-BB99-4E94-B38F-E35C63D763A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433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CB639-FB35-4321-B335-1DAEE67DEA86}" type="datetimeFigureOut">
              <a:rPr lang="es-ES" smtClean="0"/>
              <a:t>06/02/2019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29C6-BB99-4E94-B38F-E35C63D763A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71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CB639-FB35-4321-B335-1DAEE67DEA86}" type="datetimeFigureOut">
              <a:rPr lang="es-ES" smtClean="0"/>
              <a:t>06/02/2019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29C6-BB99-4E94-B38F-E35C63D763A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5020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CB639-FB35-4321-B335-1DAEE67DEA86}" type="datetimeFigureOut">
              <a:rPr lang="es-ES" smtClean="0"/>
              <a:t>06/02/2019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29C6-BB99-4E94-B38F-E35C63D763A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6134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CB639-FB35-4321-B335-1DAEE67DEA86}" type="datetimeFigureOut">
              <a:rPr lang="es-ES" smtClean="0"/>
              <a:t>06/02/2019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29C6-BB99-4E94-B38F-E35C63D763A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6855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CB639-FB35-4321-B335-1DAEE67DEA86}" type="datetimeFigureOut">
              <a:rPr lang="es-ES" smtClean="0"/>
              <a:t>06/02/2019</a:t>
            </a:fld>
            <a:endParaRPr lang="es-E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29C6-BB99-4E94-B38F-E35C63D763A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9433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CB639-FB35-4321-B335-1DAEE67DEA86}" type="datetimeFigureOut">
              <a:rPr lang="es-ES" smtClean="0"/>
              <a:t>06/02/2019</a:t>
            </a:fld>
            <a:endParaRPr lang="es-E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29C6-BB99-4E94-B38F-E35C63D763A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9256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CB639-FB35-4321-B335-1DAEE67DEA86}" type="datetimeFigureOut">
              <a:rPr lang="es-ES" smtClean="0"/>
              <a:t>06/02/2019</a:t>
            </a:fld>
            <a:endParaRPr lang="es-E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29C6-BB99-4E94-B38F-E35C63D763A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3818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CB639-FB35-4321-B335-1DAEE67DEA86}" type="datetimeFigureOut">
              <a:rPr lang="es-ES" smtClean="0"/>
              <a:t>06/02/2019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29C6-BB99-4E94-B38F-E35C63D763A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126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CB639-FB35-4321-B335-1DAEE67DEA86}" type="datetimeFigureOut">
              <a:rPr lang="es-ES" smtClean="0"/>
              <a:t>06/02/2019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029C6-BB99-4E94-B38F-E35C63D763A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5400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CB639-FB35-4321-B335-1DAEE67DEA86}" type="datetimeFigureOut">
              <a:rPr lang="es-ES" smtClean="0"/>
              <a:t>06/02/2019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029C6-BB99-4E94-B38F-E35C63D763A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95768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5.emf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23.png"/><Relationship Id="rId10" Type="http://schemas.openxmlformats.org/officeDocument/2006/relationships/image" Target="../media/image15.emf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.emf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.emf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2639028" y="2219481"/>
            <a:ext cx="899718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5400" b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Arial Black" charset="0"/>
                <a:ea typeface="Arial Black" charset="0"/>
                <a:cs typeface="Arial Black" charset="0"/>
              </a:rPr>
              <a:t>Sistema Tipo EDL</a:t>
            </a:r>
            <a:endParaRPr lang="es-ES" sz="5400" b="1" dirty="0">
              <a:ln w="0"/>
              <a:solidFill>
                <a:schemeClr val="accent5">
                  <a:lumMod val="75000"/>
                </a:schemeClr>
              </a:solidFill>
              <a:effectLst>
                <a:outerShdw sx="1000" sy="1000" algn="ctr" rotWithShape="0">
                  <a:srgbClr val="6E747A"/>
                </a:outerShdw>
              </a:effectLst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079866" y="679270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>
                <a:solidFill>
                  <a:schemeClr val="accent5">
                    <a:lumMod val="75000"/>
                  </a:schemeClr>
                </a:solidFill>
                <a:latin typeface="Arial Black" charset="0"/>
                <a:ea typeface="Arial Black" charset="0"/>
                <a:cs typeface="Arial Black" charset="0"/>
              </a:rPr>
              <a:t>2019</a:t>
            </a:r>
            <a:endParaRPr lang="es-ES_tradnl" b="1" dirty="0">
              <a:solidFill>
                <a:schemeClr val="accent5">
                  <a:lumMod val="75000"/>
                </a:schemeClr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048000" y="3059989"/>
            <a:ext cx="8588211" cy="954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28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Arial" charset="0"/>
                <a:ea typeface="Arial" charset="0"/>
                <a:cs typeface="Arial" charset="0"/>
              </a:rPr>
              <a:t>Diferencias entre el Acuerdo 565</a:t>
            </a:r>
          </a:p>
          <a:p>
            <a:pPr algn="r"/>
            <a:r>
              <a:rPr lang="es-ES" sz="2800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Arial" charset="0"/>
                <a:ea typeface="Arial" charset="0"/>
                <a:cs typeface="Arial" charset="0"/>
              </a:rPr>
              <a:t>de 2016 y el Acuerdo 617 de 2018</a:t>
            </a:r>
            <a:endParaRPr lang="es-ES" sz="2800" b="1" dirty="0">
              <a:ln w="0"/>
              <a:solidFill>
                <a:schemeClr val="accent5">
                  <a:lumMod val="75000"/>
                </a:schemeClr>
              </a:solidFill>
              <a:effectLst>
                <a:outerShdw sx="1000" sy="1000" algn="ctr" rotWithShape="0">
                  <a:srgbClr val="6E747A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5" name="Conector recto 4"/>
          <p:cNvCxnSpPr/>
          <p:nvPr/>
        </p:nvCxnSpPr>
        <p:spPr>
          <a:xfrm>
            <a:off x="7638585" y="4348976"/>
            <a:ext cx="3902927" cy="0"/>
          </a:xfrm>
          <a:prstGeom prst="line">
            <a:avLst/>
          </a:prstGeom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7638585" y="4371280"/>
            <a:ext cx="3902927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123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11329850" y="6191792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b="1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10</a:t>
            </a:r>
            <a:endParaRPr lang="es-ES_tradnl" sz="3200" b="1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52247" y="6522651"/>
            <a:ext cx="9703940" cy="25391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lvl="2" algn="r"/>
            <a:r>
              <a:rPr lang="es-ES" sz="1050" spc="3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SISTEMA TIPO EDL </a:t>
            </a:r>
            <a:r>
              <a:rPr lang="mr-IN" sz="1050" spc="3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s-ES" sz="1050" spc="3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Diferencias entre el Acuerdo 565 de 2016 y el Acuerdo 617 de 2018</a:t>
            </a:r>
            <a:endParaRPr lang="es-ES_tradnl" sz="1050" spc="300" dirty="0">
              <a:solidFill>
                <a:schemeClr val="bg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4" name="Imagen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292" y="805463"/>
            <a:ext cx="1237663" cy="525775"/>
          </a:xfrm>
          <a:prstGeom prst="rect">
            <a:avLst/>
          </a:prstGeom>
        </p:spPr>
      </p:pic>
      <p:pic>
        <p:nvPicPr>
          <p:cNvPr id="55" name="Imagen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906" y="846587"/>
            <a:ext cx="1251375" cy="531600"/>
          </a:xfrm>
          <a:prstGeom prst="rect">
            <a:avLst/>
          </a:prstGeom>
        </p:spPr>
      </p:pic>
      <p:sp>
        <p:nvSpPr>
          <p:cNvPr id="20" name="Rectángulo 19"/>
          <p:cNvSpPr/>
          <p:nvPr/>
        </p:nvSpPr>
        <p:spPr>
          <a:xfrm>
            <a:off x="6924657" y="3879538"/>
            <a:ext cx="4614478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defRPr/>
            </a:pPr>
            <a:r>
              <a:rPr lang="es-MX" altLang="es-E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La “EVALUACIÓN DE GESTIÓN POR ÁREAS O DEPENDENCIAS” NO se tendrá en cuenta en el marco del proceso de calificación,  sin embargo, se considera un insumo para la concertación de compromisos</a:t>
            </a:r>
            <a:r>
              <a:rPr lang="es-MX" altLang="es-E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just">
              <a:defRPr/>
            </a:pPr>
            <a:endParaRPr lang="es-MX" altLang="es-ES" sz="1600" dirty="0">
              <a:solidFill>
                <a:schemeClr val="tx1">
                  <a:lumMod val="85000"/>
                  <a:lumOff val="1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just">
              <a:defRPr/>
            </a:pPr>
            <a:r>
              <a:rPr lang="es-CO" altLang="es-E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Estos </a:t>
            </a:r>
            <a:r>
              <a:rPr lang="es-CO" altLang="es-E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porcentajes aplican para cualquier tipo de Evaluación.</a:t>
            </a:r>
          </a:p>
          <a:p>
            <a:pPr algn="just">
              <a:defRPr/>
            </a:pPr>
            <a:endParaRPr lang="es-MX" altLang="es-ES" sz="1600" dirty="0">
              <a:solidFill>
                <a:schemeClr val="tx1">
                  <a:lumMod val="85000"/>
                  <a:lumOff val="1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22" name="Tabla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2260821"/>
              </p:ext>
            </p:extLst>
          </p:nvPr>
        </p:nvGraphicFramePr>
        <p:xfrm>
          <a:off x="6940150" y="1876935"/>
          <a:ext cx="4583493" cy="127213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740869"/>
                <a:gridCol w="1842624"/>
              </a:tblGrid>
              <a:tr h="4434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 smtClean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COMPROMISOS LABORALES</a:t>
                      </a:r>
                      <a:endParaRPr lang="es-CO" sz="1200" b="1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1887" marR="4188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PESO PORCENTUAL</a:t>
                      </a:r>
                      <a:endParaRPr lang="es-CO" sz="12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1887" marR="4188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</a:tr>
              <a:tr h="4129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Compromisos Funcionales</a:t>
                      </a:r>
                      <a:endParaRPr lang="es-CO" sz="12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1887" marR="4188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85%</a:t>
                      </a:r>
                      <a:endParaRPr lang="es-CO" sz="12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1887" marR="4188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4157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Competencias Comportamentales</a:t>
                      </a:r>
                    </a:p>
                  </a:txBody>
                  <a:tcPr marL="41887" marR="4188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15%</a:t>
                      </a:r>
                      <a:endParaRPr lang="es-CO" sz="12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1887" marR="4188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8" name="12 Marcador de contenido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86868058"/>
              </p:ext>
            </p:extLst>
          </p:nvPr>
        </p:nvGraphicFramePr>
        <p:xfrm>
          <a:off x="752247" y="1876935"/>
          <a:ext cx="5686022" cy="1422340"/>
        </p:xfrm>
        <a:graphic>
          <a:graphicData uri="http://schemas.openxmlformats.org/drawingml/2006/table">
            <a:tbl>
              <a:tblPr/>
              <a:tblGrid>
                <a:gridCol w="3967416"/>
                <a:gridCol w="1718606"/>
              </a:tblGrid>
              <a:tr h="5067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CALIFICACIÓN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PERÍODO ANUAL U ORDINARIO</a:t>
                      </a:r>
                    </a:p>
                  </a:txBody>
                  <a:tcPr marL="59312" marR="59312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L="889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889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PESO </a:t>
                      </a:r>
                      <a:r>
                        <a:rPr kumimoji="0" lang="es-CO" altLang="es-ES_tradn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PORCENTUAL</a:t>
                      </a:r>
                    </a:p>
                  </a:txBody>
                  <a:tcPr marL="59312" marR="59312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</a:tr>
              <a:tr h="211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Compromisos Laborales</a:t>
                      </a:r>
                    </a:p>
                  </a:txBody>
                  <a:tcPr marL="59312" marR="59312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889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889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80%</a:t>
                      </a:r>
                    </a:p>
                  </a:txBody>
                  <a:tcPr marL="59312" marR="59312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D7D8"/>
                    </a:solidFill>
                  </a:tcPr>
                </a:tc>
              </a:tr>
              <a:tr h="211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Competencias Comportamentales</a:t>
                      </a:r>
                    </a:p>
                  </a:txBody>
                  <a:tcPr marL="59312" marR="59312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889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889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10%</a:t>
                      </a:r>
                    </a:p>
                  </a:txBody>
                  <a:tcPr marL="59312" marR="59312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EC"/>
                    </a:solidFill>
                  </a:tcPr>
                </a:tc>
              </a:tr>
              <a:tr h="2821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Evaluación de Gestión por Áreas o Dependencias</a:t>
                      </a:r>
                    </a:p>
                  </a:txBody>
                  <a:tcPr marL="59312" marR="59312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889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889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10%</a:t>
                      </a:r>
                    </a:p>
                  </a:txBody>
                  <a:tcPr marL="59312" marR="59312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D7D8"/>
                    </a:solidFill>
                  </a:tcPr>
                </a:tc>
              </a:tr>
              <a:tr h="211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Total</a:t>
                      </a:r>
                    </a:p>
                  </a:txBody>
                  <a:tcPr marL="59312" marR="59312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889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889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</a:p>
                  </a:txBody>
                  <a:tcPr marL="59312" marR="59312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E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9" name="13 Marcador de contenid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842141"/>
              </p:ext>
            </p:extLst>
          </p:nvPr>
        </p:nvGraphicFramePr>
        <p:xfrm>
          <a:off x="752247" y="3562297"/>
          <a:ext cx="5686022" cy="1096343"/>
        </p:xfrm>
        <a:graphic>
          <a:graphicData uri="http://schemas.openxmlformats.org/drawingml/2006/table">
            <a:tbl>
              <a:tblPr/>
              <a:tblGrid>
                <a:gridCol w="3967416"/>
                <a:gridCol w="1718606"/>
              </a:tblGrid>
              <a:tr h="462929">
                <a:tc>
                  <a:txBody>
                    <a:bodyPr/>
                    <a:lstStyle>
                      <a:lvl1pPr marL="889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889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CALIFICACIÓN </a:t>
                      </a:r>
                    </a:p>
                    <a:p>
                      <a:pPr marL="889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PERÍODO DE PRUEBA</a:t>
                      </a:r>
                    </a:p>
                  </a:txBody>
                  <a:tcPr marL="59312" marR="59312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L="889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889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PESO </a:t>
                      </a:r>
                      <a:r>
                        <a:rPr kumimoji="0" lang="es-CO" altLang="es-ES_tradn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PORCENTUAL</a:t>
                      </a:r>
                    </a:p>
                  </a:txBody>
                  <a:tcPr marL="59312" marR="59312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</a:tr>
              <a:tr h="211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Compromisos Laborales</a:t>
                      </a:r>
                    </a:p>
                  </a:txBody>
                  <a:tcPr marL="59312" marR="59312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889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889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85%</a:t>
                      </a:r>
                    </a:p>
                  </a:txBody>
                  <a:tcPr marL="59312" marR="59312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D7D8"/>
                    </a:solidFill>
                  </a:tcPr>
                </a:tc>
              </a:tr>
              <a:tr h="211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Competencias Comportamentales</a:t>
                      </a:r>
                    </a:p>
                  </a:txBody>
                  <a:tcPr marL="59312" marR="59312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889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889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15%</a:t>
                      </a:r>
                    </a:p>
                  </a:txBody>
                  <a:tcPr marL="59312" marR="59312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EC"/>
                    </a:solidFill>
                  </a:tcPr>
                </a:tc>
              </a:tr>
              <a:tr h="211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Total</a:t>
                      </a:r>
                    </a:p>
                  </a:txBody>
                  <a:tcPr marL="59312" marR="59312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889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889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</a:p>
                  </a:txBody>
                  <a:tcPr marL="59312" marR="59312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D7D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0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9856655"/>
              </p:ext>
            </p:extLst>
          </p:nvPr>
        </p:nvGraphicFramePr>
        <p:xfrm>
          <a:off x="739979" y="4965189"/>
          <a:ext cx="5698290" cy="887883"/>
        </p:xfrm>
        <a:graphic>
          <a:graphicData uri="http://schemas.openxmlformats.org/drawingml/2006/table">
            <a:tbl>
              <a:tblPr/>
              <a:tblGrid>
                <a:gridCol w="3918394"/>
                <a:gridCol w="1779896"/>
              </a:tblGrid>
              <a:tr h="254469">
                <a:tc>
                  <a:txBody>
                    <a:bodyPr/>
                    <a:lstStyle>
                      <a:lvl1pPr marL="889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889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CALIFICACIÓN EVALUACIÓN EXTRAORDINARIA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L="889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889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PESO </a:t>
                      </a:r>
                      <a:r>
                        <a:rPr kumimoji="0" lang="es-CO" altLang="es-ES_tradn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PORCENTUAL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</a:tr>
              <a:tr h="211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Compromisos Laborales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889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889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85%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D7D8"/>
                    </a:solidFill>
                  </a:tcPr>
                </a:tc>
              </a:tr>
              <a:tr h="211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Competencias </a:t>
                      </a:r>
                      <a:r>
                        <a:rPr kumimoji="0" lang="es-CO" alt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Comportamentales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889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889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EC"/>
                    </a:solidFill>
                  </a:tcPr>
                </a:tc>
              </a:tr>
              <a:tr h="211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Total</a:t>
                      </a:r>
                      <a:endParaRPr kumimoji="0" lang="es-CO" altLang="es-ES_tradn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889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889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D7D8"/>
                    </a:solidFill>
                  </a:tcPr>
                </a:tc>
              </a:tr>
            </a:tbl>
          </a:graphicData>
        </a:graphic>
      </p:graphicFrame>
      <p:sp>
        <p:nvSpPr>
          <p:cNvPr id="31" name="Rectángulo 30"/>
          <p:cNvSpPr/>
          <p:nvPr/>
        </p:nvSpPr>
        <p:spPr>
          <a:xfrm>
            <a:off x="1439723" y="1347884"/>
            <a:ext cx="4614478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defRPr/>
            </a:pPr>
            <a:r>
              <a:rPr lang="es-ES" altLang="es-E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Porcentajes de los </a:t>
            </a:r>
            <a:r>
              <a:rPr lang="es-ES" altLang="es-ES" sz="160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Compromisos Laborales</a:t>
            </a:r>
            <a:endParaRPr lang="es-MX" altLang="es-ES" sz="1600" dirty="0">
              <a:solidFill>
                <a:schemeClr val="tx1">
                  <a:lumMod val="85000"/>
                  <a:lumOff val="1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1176" y="1471292"/>
            <a:ext cx="38100" cy="2233626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9338" y="3749948"/>
            <a:ext cx="38100" cy="2233626"/>
          </a:xfrm>
          <a:prstGeom prst="rect">
            <a:avLst/>
          </a:prstGeom>
        </p:spPr>
      </p:pic>
      <p:sp>
        <p:nvSpPr>
          <p:cNvPr id="34" name="Rectángulo 33"/>
          <p:cNvSpPr/>
          <p:nvPr/>
        </p:nvSpPr>
        <p:spPr>
          <a:xfrm>
            <a:off x="6924657" y="3455462"/>
            <a:ext cx="4614478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defRPr/>
            </a:pPr>
            <a:r>
              <a:rPr lang="es-ES" altLang="es-ES" sz="16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charset="0"/>
                <a:ea typeface="Arial Black" charset="0"/>
                <a:cs typeface="Arial Black" charset="0"/>
              </a:rPr>
              <a:t>TENGA EN CUENTA QUE:</a:t>
            </a:r>
            <a:endParaRPr lang="es-MX" altLang="es-ES" sz="1600" b="1" dirty="0">
              <a:solidFill>
                <a:schemeClr val="tx1">
                  <a:lumMod val="85000"/>
                  <a:lumOff val="15000"/>
                </a:schemeClr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cxnSp>
        <p:nvCxnSpPr>
          <p:cNvPr id="35" name="Conector recto 34"/>
          <p:cNvCxnSpPr/>
          <p:nvPr/>
        </p:nvCxnSpPr>
        <p:spPr>
          <a:xfrm>
            <a:off x="9904760" y="3616782"/>
            <a:ext cx="154756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807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11329850" y="6191792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b="1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11</a:t>
            </a:r>
            <a:endParaRPr lang="es-ES_tradnl" sz="3200" b="1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52247" y="6522651"/>
            <a:ext cx="9703940" cy="25391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lvl="2" algn="r"/>
            <a:r>
              <a:rPr lang="es-ES" sz="1050" spc="3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SISTEMA TIPO EDL </a:t>
            </a:r>
            <a:r>
              <a:rPr lang="mr-IN" sz="1050" spc="3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s-ES" sz="1050" spc="3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Diferencias entre el Acuerdo 565 de 2016 y el Acuerdo 617 de 2018</a:t>
            </a:r>
            <a:endParaRPr lang="es-ES_tradnl" sz="1050" spc="300" dirty="0">
              <a:solidFill>
                <a:schemeClr val="bg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1195891" y="550905"/>
            <a:ext cx="989809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dirty="0" smtClean="0">
                <a:ln w="0"/>
                <a:solidFill>
                  <a:schemeClr val="accent5"/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Arial" charset="0"/>
                <a:ea typeface="Arial" charset="0"/>
                <a:cs typeface="Arial" charset="0"/>
              </a:rPr>
              <a:t>Escala </a:t>
            </a:r>
            <a:r>
              <a:rPr lang="es-ES" sz="3200" b="1" smtClean="0">
                <a:ln w="0"/>
                <a:solidFill>
                  <a:schemeClr val="accent5"/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Arial Black" charset="0"/>
                <a:ea typeface="Arial Black" charset="0"/>
                <a:cs typeface="Arial Black" charset="0"/>
              </a:rPr>
              <a:t>Compromisos Comportamentales</a:t>
            </a:r>
            <a:endParaRPr lang="es-ES" sz="3200" b="1" dirty="0" smtClean="0">
              <a:ln w="0"/>
              <a:solidFill>
                <a:schemeClr val="accent5"/>
              </a:solidFill>
              <a:effectLst>
                <a:outerShdw sx="1000" sy="1000" algn="ctr" rotWithShape="0">
                  <a:srgbClr val="6E747A"/>
                </a:outerShdw>
              </a:effectLst>
              <a:latin typeface="Arial Black" charset="0"/>
              <a:ea typeface="Arial Black" charset="0"/>
              <a:cs typeface="Arial Black" charset="0"/>
            </a:endParaRPr>
          </a:p>
        </p:txBody>
      </p:sp>
      <p:cxnSp>
        <p:nvCxnSpPr>
          <p:cNvPr id="15" name="Conector recto 14"/>
          <p:cNvCxnSpPr/>
          <p:nvPr/>
        </p:nvCxnSpPr>
        <p:spPr>
          <a:xfrm>
            <a:off x="4833461" y="1135680"/>
            <a:ext cx="331733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>
            <a:off x="4824817" y="570102"/>
            <a:ext cx="331733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713881"/>
              </p:ext>
            </p:extLst>
          </p:nvPr>
        </p:nvGraphicFramePr>
        <p:xfrm>
          <a:off x="519668" y="1454971"/>
          <a:ext cx="8139590" cy="4718415"/>
        </p:xfrm>
        <a:graphic>
          <a:graphicData uri="http://schemas.openxmlformats.org/drawingml/2006/table">
            <a:tbl>
              <a:tblPr/>
              <a:tblGrid>
                <a:gridCol w="1011677"/>
                <a:gridCol w="3445940"/>
                <a:gridCol w="971892"/>
                <a:gridCol w="1407372"/>
                <a:gridCol w="1302709"/>
              </a:tblGrid>
              <a:tr h="472933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NIVELES </a:t>
                      </a:r>
                      <a:r>
                        <a:rPr kumimoji="0" lang="es-CO" altLang="es-ES_tradn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DE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DESARROLLO</a:t>
                      </a:r>
                      <a:endParaRPr kumimoji="0" lang="es-CO" altLang="es-ES_tradnl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charset="0"/>
                          <a:ea typeface="Arial Black" charset="0"/>
                          <a:cs typeface="Arial Black" charset="0"/>
                        </a:rPr>
                        <a:t>DESCRIPCIÓN</a:t>
                      </a:r>
                    </a:p>
                  </a:txBody>
                  <a:tcPr marL="68576" marR="6857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charset="0"/>
                          <a:ea typeface="Arial Black" charset="0"/>
                          <a:cs typeface="Arial Black" charset="0"/>
                        </a:rPr>
                        <a:t>A. 565</a:t>
                      </a:r>
                    </a:p>
                  </a:txBody>
                  <a:tcPr marL="68576" marR="6857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charset="0"/>
                          <a:ea typeface="Arial Black" charset="0"/>
                          <a:cs typeface="Arial Black" charset="0"/>
                        </a:rPr>
                        <a:t>A. 617</a:t>
                      </a:r>
                    </a:p>
                  </a:txBody>
                  <a:tcPr marL="68576" marR="6857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</a:tr>
              <a:tr h="383156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Periodo Anual u Ordinario</a:t>
                      </a:r>
                    </a:p>
                  </a:txBody>
                  <a:tcPr marL="68576" marR="6857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Periodo de Prueba y Extraordinaria</a:t>
                      </a:r>
                    </a:p>
                  </a:txBody>
                  <a:tcPr marL="68576" marR="6857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Resultados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Num</a:t>
                      </a:r>
                      <a:r>
                        <a:rPr kumimoji="0" lang="es-ES" altLang="es-ES_tradn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éricos</a:t>
                      </a:r>
                      <a:endParaRPr kumimoji="0" lang="es-CO" altLang="es-ES_tradnl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9646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 Black" charset="0"/>
                          <a:ea typeface="Arial Black" charset="0"/>
                          <a:cs typeface="Arial Black" charset="0"/>
                        </a:rPr>
                        <a:t>BAJO</a:t>
                      </a:r>
                    </a:p>
                  </a:txBody>
                  <a:tcPr marL="68576" marR="6857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El nivel de desarrollo de la competencia </a:t>
                      </a:r>
                      <a:r>
                        <a:rPr kumimoji="0" lang="es-CO" altLang="es-ES_tradnl" sz="12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charset="0"/>
                          <a:ea typeface="Arial" charset="0"/>
                          <a:cs typeface="Arial" charset="0"/>
                        </a:rPr>
                        <a:t>no se evidencia</a:t>
                      </a:r>
                      <a:r>
                        <a:rPr kumimoji="0" lang="es-CO" alt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, ni tampoco se observa un impacto positivo que permita la obtención de las metas y logros esperados.</a:t>
                      </a:r>
                      <a:endParaRPr kumimoji="0" lang="es-CO" altLang="es-ES_tradn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4</a:t>
                      </a:r>
                    </a:p>
                  </a:txBody>
                  <a:tcPr marL="68576" marR="6857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6</a:t>
                      </a:r>
                    </a:p>
                  </a:txBody>
                  <a:tcPr marL="68576" marR="6857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4 a 6</a:t>
                      </a:r>
                      <a:endParaRPr kumimoji="0" lang="es-CO" altLang="es-ES_tradn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EC"/>
                    </a:solidFill>
                  </a:tcPr>
                </a:tc>
              </a:tr>
              <a:tr h="7722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 Black" charset="0"/>
                          <a:ea typeface="Arial Black" charset="0"/>
                          <a:cs typeface="Arial Black" charset="0"/>
                        </a:rPr>
                        <a:t>ACEPTABLE</a:t>
                      </a:r>
                    </a:p>
                  </a:txBody>
                  <a:tcPr marL="68576" marR="6857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El nivel de desarrollo de la competencia </a:t>
                      </a:r>
                      <a:r>
                        <a:rPr kumimoji="0" lang="es-CO" altLang="es-ES_tradnl" sz="12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charset="0"/>
                          <a:ea typeface="Arial" charset="0"/>
                          <a:cs typeface="Arial" charset="0"/>
                        </a:rPr>
                        <a:t>se evidencia con mediana frecuencia</a:t>
                      </a:r>
                      <a:r>
                        <a:rPr kumimoji="0" lang="es-CO" alt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, con un impacto parcial en la obtención de las metas y logros esperados.</a:t>
                      </a:r>
                      <a:endParaRPr kumimoji="0" lang="es-CO" altLang="es-ES_tradn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D7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6</a:t>
                      </a:r>
                    </a:p>
                  </a:txBody>
                  <a:tcPr marL="68576" marR="6857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D7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9</a:t>
                      </a:r>
                    </a:p>
                  </a:txBody>
                  <a:tcPr marL="68576" marR="6857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D7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7 a 9</a:t>
                      </a:r>
                      <a:endParaRPr kumimoji="0" lang="es-CO" altLang="es-ES_tradn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D7D8"/>
                    </a:solidFill>
                  </a:tcPr>
                </a:tc>
              </a:tr>
              <a:tr h="9646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 Black" charset="0"/>
                          <a:ea typeface="Arial Black" charset="0"/>
                          <a:cs typeface="Arial Black" charset="0"/>
                        </a:rPr>
                        <a:t>ALTO</a:t>
                      </a:r>
                    </a:p>
                  </a:txBody>
                  <a:tcPr marL="68576" marR="6857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El nivel de desarrollo de la competencia </a:t>
                      </a:r>
                      <a:r>
                        <a:rPr kumimoji="0" lang="es-CO" altLang="es-ES_tradnl" sz="12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charset="0"/>
                          <a:ea typeface="Arial" charset="0"/>
                          <a:cs typeface="Arial" charset="0"/>
                        </a:rPr>
                        <a:t>se evidencia de manera permanente</a:t>
                      </a:r>
                      <a:r>
                        <a:rPr kumimoji="0" lang="es-CO" alt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e impacta ampliamente y de manera positiva en la obtención de las metas y logros esperados.</a:t>
                      </a:r>
                      <a:endParaRPr kumimoji="0" lang="es-CO" altLang="es-ES_tradn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8</a:t>
                      </a:r>
                    </a:p>
                  </a:txBody>
                  <a:tcPr marL="68576" marR="6857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12</a:t>
                      </a:r>
                    </a:p>
                  </a:txBody>
                  <a:tcPr marL="68576" marR="6857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10 a 12</a:t>
                      </a:r>
                      <a:endParaRPr kumimoji="0" lang="es-CO" altLang="es-ES_tradn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EC"/>
                    </a:solidFill>
                  </a:tcPr>
                </a:tc>
              </a:tr>
              <a:tr h="11584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Arial Black" charset="0"/>
                          <a:ea typeface="Arial Black" charset="0"/>
                          <a:cs typeface="Arial Black" charset="0"/>
                        </a:rPr>
                        <a:t>MUY ALTO</a:t>
                      </a:r>
                    </a:p>
                  </a:txBody>
                  <a:tcPr marL="68576" marR="6857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El nivel de desarrollo de la competencia </a:t>
                      </a:r>
                      <a:r>
                        <a:rPr kumimoji="0" lang="es-CO" altLang="es-ES_tradnl" sz="1200" b="0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alibri" charset="0"/>
                          <a:ea typeface="Arial" charset="0"/>
                          <a:cs typeface="Arial" charset="0"/>
                        </a:rPr>
                        <a:t>se evidencia de manera permanente, impactando amplia y positivamente la obtención de las metas</a:t>
                      </a:r>
                      <a:r>
                        <a:rPr kumimoji="0" lang="es-CO" altLang="es-ES_tradn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y logros esperados, e igualmente agregando valor en los procesos y resultados.”</a:t>
                      </a:r>
                      <a:endParaRPr kumimoji="0" lang="es-CO" altLang="es-ES_tradnl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D7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10</a:t>
                      </a:r>
                    </a:p>
                  </a:txBody>
                  <a:tcPr marL="68576" marR="6857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D7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15</a:t>
                      </a:r>
                    </a:p>
                  </a:txBody>
                  <a:tcPr marL="68576" marR="6857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D7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13 a 15</a:t>
                      </a:r>
                      <a:endParaRPr kumimoji="0" lang="es-CO" altLang="es-ES_tradn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6" marR="6857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D7D8"/>
                    </a:solidFill>
                  </a:tcPr>
                </a:tc>
              </a:tr>
            </a:tbl>
          </a:graphicData>
        </a:graphic>
      </p:graphicFrame>
      <p:sp>
        <p:nvSpPr>
          <p:cNvPr id="19" name="Rectángulo 18"/>
          <p:cNvSpPr/>
          <p:nvPr/>
        </p:nvSpPr>
        <p:spPr>
          <a:xfrm>
            <a:off x="8923662" y="2425210"/>
            <a:ext cx="257140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defRPr/>
            </a:pPr>
            <a:r>
              <a:rPr lang="es-ES" altLang="es-E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Se estableció un solo parámetro para todos los tipos </a:t>
            </a:r>
            <a:r>
              <a:rPr lang="es-ES" altLang="es-ES" sz="160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de evaluación</a:t>
            </a:r>
            <a:endParaRPr lang="es-CO" altLang="es-E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endParaRPr lang="es-MX" altLang="es-ES" sz="1600" dirty="0">
              <a:solidFill>
                <a:schemeClr val="tx1">
                  <a:lumMod val="85000"/>
                  <a:lumOff val="1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8923662" y="4003463"/>
            <a:ext cx="257140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defRPr/>
            </a:pPr>
            <a:r>
              <a:rPr lang="es-ES" altLang="es-E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Se ajustaron las descripciones y los resultados numéricos por nivel </a:t>
            </a:r>
            <a:r>
              <a:rPr lang="es-ES" altLang="es-ES" sz="160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de desarrollo</a:t>
            </a:r>
            <a:endParaRPr lang="es-CO" altLang="es-E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endParaRPr lang="es-MX" altLang="es-ES" sz="1600" dirty="0">
              <a:solidFill>
                <a:schemeClr val="tx1">
                  <a:lumMod val="85000"/>
                  <a:lumOff val="1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05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438" y="3961129"/>
            <a:ext cx="11596451" cy="5712537"/>
          </a:xfrm>
          <a:prstGeom prst="rect">
            <a:avLst/>
          </a:prstGeom>
        </p:spPr>
      </p:pic>
      <p:sp>
        <p:nvSpPr>
          <p:cNvPr id="21" name="Rectángulo 20"/>
          <p:cNvSpPr/>
          <p:nvPr/>
        </p:nvSpPr>
        <p:spPr>
          <a:xfrm>
            <a:off x="3861971" y="636202"/>
            <a:ext cx="390491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0"/>
                <a:solidFill>
                  <a:schemeClr val="accent5"/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Arial Black" charset="0"/>
                <a:ea typeface="Arial Black" charset="0"/>
                <a:cs typeface="Arial Black" charset="0"/>
              </a:rPr>
              <a:t>Evidencias</a:t>
            </a:r>
          </a:p>
        </p:txBody>
      </p:sp>
      <p:grpSp>
        <p:nvGrpSpPr>
          <p:cNvPr id="2" name="Agrupar 1"/>
          <p:cNvGrpSpPr/>
          <p:nvPr/>
        </p:nvGrpSpPr>
        <p:grpSpPr>
          <a:xfrm>
            <a:off x="5475977" y="1666319"/>
            <a:ext cx="735982" cy="2026882"/>
            <a:chOff x="6090593" y="2663027"/>
            <a:chExt cx="1009366" cy="2544168"/>
          </a:xfrm>
        </p:grpSpPr>
        <p:pic>
          <p:nvPicPr>
            <p:cNvPr id="65" name="Imagen 6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61859" y="2692595"/>
              <a:ext cx="38100" cy="2514600"/>
            </a:xfrm>
            <a:prstGeom prst="rect">
              <a:avLst/>
            </a:prstGeom>
          </p:spPr>
        </p:pic>
        <p:pic>
          <p:nvPicPr>
            <p:cNvPr id="64" name="Imagen 6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0593" y="2663027"/>
              <a:ext cx="38100" cy="2514600"/>
            </a:xfrm>
            <a:prstGeom prst="rect">
              <a:avLst/>
            </a:prstGeom>
          </p:spPr>
        </p:pic>
      </p:grpSp>
      <p:cxnSp>
        <p:nvCxnSpPr>
          <p:cNvPr id="25" name="Conector recto 24"/>
          <p:cNvCxnSpPr/>
          <p:nvPr/>
        </p:nvCxnSpPr>
        <p:spPr>
          <a:xfrm>
            <a:off x="4885952" y="1243319"/>
            <a:ext cx="187255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11329850" y="6191792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b="1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12</a:t>
            </a:r>
            <a:endParaRPr lang="es-ES_tradnl" sz="3200" b="1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52247" y="6522651"/>
            <a:ext cx="9703940" cy="25391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lvl="2" algn="r"/>
            <a:r>
              <a:rPr lang="es-ES" sz="1050" spc="3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SISTEMA TIPO EDL </a:t>
            </a:r>
            <a:r>
              <a:rPr lang="mr-IN" sz="1050" spc="3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s-ES" sz="1050" spc="3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Diferencias entre el Acuerdo 565 de 2016 y el Acuerdo 617 de 2018</a:t>
            </a:r>
            <a:endParaRPr lang="es-ES_tradnl" sz="1050" spc="300" dirty="0">
              <a:solidFill>
                <a:schemeClr val="bg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4" name="Imagen 5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398" y="1390330"/>
            <a:ext cx="1237663" cy="525775"/>
          </a:xfrm>
          <a:prstGeom prst="rect">
            <a:avLst/>
          </a:prstGeom>
        </p:spPr>
      </p:pic>
      <p:pic>
        <p:nvPicPr>
          <p:cNvPr id="55" name="Imagen 5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751" y="1360132"/>
            <a:ext cx="1299342" cy="551977"/>
          </a:xfrm>
          <a:prstGeom prst="rect">
            <a:avLst/>
          </a:prstGeom>
        </p:spPr>
      </p:pic>
      <p:sp>
        <p:nvSpPr>
          <p:cNvPr id="63" name="Rectángulo 62"/>
          <p:cNvSpPr/>
          <p:nvPr/>
        </p:nvSpPr>
        <p:spPr>
          <a:xfrm>
            <a:off x="970597" y="1935927"/>
            <a:ext cx="3933271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algn="r">
              <a:defRPr/>
            </a:pPr>
            <a:r>
              <a:rPr lang="es-CO" sz="2200" dirty="0">
                <a:latin typeface="Arial" charset="0"/>
                <a:ea typeface="Arial" charset="0"/>
                <a:cs typeface="Arial" charset="0"/>
              </a:rPr>
              <a:t>Portafolio </a:t>
            </a:r>
            <a:r>
              <a:rPr lang="es-CO" sz="2200" dirty="0" smtClean="0">
                <a:latin typeface="Arial" charset="0"/>
                <a:ea typeface="Arial" charset="0"/>
                <a:cs typeface="Arial" charset="0"/>
              </a:rPr>
              <a:t>de Evidencias</a:t>
            </a:r>
            <a:endParaRPr lang="es-CO" sz="2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1483081" y="2492872"/>
            <a:ext cx="343592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es-CO" sz="2400" dirty="0"/>
              <a:t>Tipos de Evidencias:</a:t>
            </a:r>
          </a:p>
          <a:p>
            <a:pPr marL="114300" algn="r" fontAlgn="auto">
              <a:spcAft>
                <a:spcPts val="0"/>
              </a:spcAft>
              <a:defRPr/>
            </a:pPr>
            <a:r>
              <a:rPr lang="es-CO" sz="2400" dirty="0"/>
              <a:t>     -De Desempeño</a:t>
            </a:r>
          </a:p>
          <a:p>
            <a:pPr marL="114300" algn="r" fontAlgn="auto">
              <a:spcAft>
                <a:spcPts val="0"/>
              </a:spcAft>
              <a:defRPr/>
            </a:pPr>
            <a:r>
              <a:rPr lang="es-CO" sz="2400" dirty="0"/>
              <a:t>     -De Producto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6768933" y="1938571"/>
            <a:ext cx="442012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defRPr/>
            </a:pPr>
            <a:r>
              <a:rPr lang="es-MX" sz="2200" dirty="0" smtClean="0">
                <a:latin typeface="Arial" charset="0"/>
                <a:ea typeface="Arial" charset="0"/>
                <a:cs typeface="Arial" charset="0"/>
              </a:rPr>
              <a:t>Las evidencias serán </a:t>
            </a:r>
            <a:r>
              <a:rPr lang="es-MX" sz="2200" dirty="0">
                <a:latin typeface="Arial" charset="0"/>
                <a:ea typeface="Arial" charset="0"/>
                <a:cs typeface="Arial" charset="0"/>
              </a:rPr>
              <a:t>consignadas en el instrumento dispuesto para tal fin</a:t>
            </a:r>
            <a:r>
              <a:rPr lang="es-MX" sz="2200" dirty="0" smtClean="0">
                <a:latin typeface="Arial" charset="0"/>
                <a:ea typeface="Arial" charset="0"/>
                <a:cs typeface="Arial" charset="0"/>
              </a:rPr>
              <a:t>.</a:t>
            </a:r>
            <a:endParaRPr lang="es-CO" sz="2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6768933" y="3057724"/>
            <a:ext cx="456091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defRPr/>
            </a:pPr>
            <a:r>
              <a:rPr lang="es-CO" sz="2200" dirty="0">
                <a:latin typeface="Arial" charset="0"/>
                <a:ea typeface="Arial" charset="0"/>
                <a:cs typeface="Arial" charset="0"/>
              </a:rPr>
              <a:t>Cualquier elemento objetivo podría constituirse </a:t>
            </a:r>
            <a:r>
              <a:rPr lang="es-CO" sz="2200">
                <a:latin typeface="Arial" charset="0"/>
                <a:ea typeface="Arial" charset="0"/>
                <a:cs typeface="Arial" charset="0"/>
              </a:rPr>
              <a:t>como </a:t>
            </a:r>
            <a:r>
              <a:rPr lang="es-CO" sz="2200" smtClean="0">
                <a:latin typeface="Arial" charset="0"/>
                <a:ea typeface="Arial" charset="0"/>
                <a:cs typeface="Arial" charset="0"/>
              </a:rPr>
              <a:t>evidencia.</a:t>
            </a:r>
            <a:endParaRPr lang="es-CO" sz="22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29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762" y="190363"/>
            <a:ext cx="10270475" cy="6858000"/>
          </a:xfrm>
          <a:prstGeom prst="rect">
            <a:avLst/>
          </a:prstGeom>
        </p:spPr>
      </p:pic>
      <p:sp>
        <p:nvSpPr>
          <p:cNvPr id="21" name="Rectángulo 20"/>
          <p:cNvSpPr/>
          <p:nvPr/>
        </p:nvSpPr>
        <p:spPr>
          <a:xfrm>
            <a:off x="1008603" y="625185"/>
            <a:ext cx="989809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dirty="0" smtClean="0">
                <a:ln w="0"/>
                <a:solidFill>
                  <a:schemeClr val="accent5"/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Arial" charset="0"/>
                <a:ea typeface="Arial" charset="0"/>
                <a:cs typeface="Arial" charset="0"/>
              </a:rPr>
              <a:t>Evaluaciones </a:t>
            </a:r>
            <a:r>
              <a:rPr lang="es-ES" sz="3200" b="1" dirty="0" smtClean="0">
                <a:ln w="0"/>
                <a:solidFill>
                  <a:schemeClr val="accent5"/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Arial Black" charset="0"/>
                <a:ea typeface="Arial Black" charset="0"/>
                <a:cs typeface="Arial Black" charset="0"/>
              </a:rPr>
              <a:t>Parciales Eventuales</a:t>
            </a:r>
          </a:p>
        </p:txBody>
      </p:sp>
      <p:grpSp>
        <p:nvGrpSpPr>
          <p:cNvPr id="2" name="Agrupar 1"/>
          <p:cNvGrpSpPr/>
          <p:nvPr/>
        </p:nvGrpSpPr>
        <p:grpSpPr>
          <a:xfrm>
            <a:off x="5512220" y="1885056"/>
            <a:ext cx="1009366" cy="2899056"/>
            <a:chOff x="6090593" y="2663027"/>
            <a:chExt cx="1009366" cy="2544168"/>
          </a:xfrm>
        </p:grpSpPr>
        <p:pic>
          <p:nvPicPr>
            <p:cNvPr id="65" name="Imagen 6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61859" y="2692595"/>
              <a:ext cx="38100" cy="2514600"/>
            </a:xfrm>
            <a:prstGeom prst="rect">
              <a:avLst/>
            </a:prstGeom>
          </p:spPr>
        </p:pic>
        <p:pic>
          <p:nvPicPr>
            <p:cNvPr id="64" name="Imagen 6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0593" y="2663027"/>
              <a:ext cx="38100" cy="2514600"/>
            </a:xfrm>
            <a:prstGeom prst="rect">
              <a:avLst/>
            </a:prstGeom>
          </p:spPr>
        </p:pic>
      </p:grpSp>
      <p:cxnSp>
        <p:nvCxnSpPr>
          <p:cNvPr id="25" name="Conector recto 24"/>
          <p:cNvCxnSpPr/>
          <p:nvPr/>
        </p:nvCxnSpPr>
        <p:spPr>
          <a:xfrm>
            <a:off x="4335711" y="1209960"/>
            <a:ext cx="331733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11329850" y="6191792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b="1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13</a:t>
            </a:r>
            <a:endParaRPr lang="es-ES_tradnl" sz="3200" b="1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52247" y="6522651"/>
            <a:ext cx="9703940" cy="25391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lvl="2" algn="r"/>
            <a:r>
              <a:rPr lang="es-ES" sz="1050" spc="3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SISTEMA TIPO EDL </a:t>
            </a:r>
            <a:r>
              <a:rPr lang="mr-IN" sz="1050" spc="3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s-ES" sz="1050" spc="3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Diferencias entre el Acuerdo 565 de 2016 y el Acuerdo 617 de 2018</a:t>
            </a:r>
            <a:endParaRPr lang="es-ES_tradnl" sz="1050" spc="300" dirty="0">
              <a:solidFill>
                <a:schemeClr val="bg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4" name="Imagen 5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607" y="1359281"/>
            <a:ext cx="1237663" cy="525775"/>
          </a:xfrm>
          <a:prstGeom prst="rect">
            <a:avLst/>
          </a:prstGeom>
        </p:spPr>
      </p:pic>
      <p:pic>
        <p:nvPicPr>
          <p:cNvPr id="55" name="Imagen 5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486" y="1339208"/>
            <a:ext cx="1299342" cy="551977"/>
          </a:xfrm>
          <a:prstGeom prst="rect">
            <a:avLst/>
          </a:prstGeom>
        </p:spPr>
      </p:pic>
      <p:sp>
        <p:nvSpPr>
          <p:cNvPr id="63" name="Rectángulo 62"/>
          <p:cNvSpPr/>
          <p:nvPr/>
        </p:nvSpPr>
        <p:spPr>
          <a:xfrm>
            <a:off x="862149" y="2034376"/>
            <a:ext cx="4407801" cy="2339102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r">
              <a:defRPr/>
            </a:pPr>
            <a:r>
              <a:rPr lang="es-CO" dirty="0">
                <a:latin typeface="Arial" charset="0"/>
                <a:ea typeface="Arial" charset="0"/>
                <a:cs typeface="Arial" charset="0"/>
              </a:rPr>
              <a:t>Las evaluaciones parciales eventuales procederán siempre y cuando  hayan trascurrido más de </a:t>
            </a:r>
            <a:r>
              <a:rPr lang="es-CO" b="1" dirty="0">
                <a:latin typeface="Arial" charset="0"/>
                <a:ea typeface="Arial" charset="0"/>
                <a:cs typeface="Arial" charset="0"/>
              </a:rPr>
              <a:t>treinta (30) días</a:t>
            </a:r>
            <a:r>
              <a:rPr lang="es-CO" dirty="0">
                <a:latin typeface="Arial" charset="0"/>
                <a:ea typeface="Arial" charset="0"/>
                <a:cs typeface="Arial" charset="0"/>
              </a:rPr>
              <a:t> calendario a partir de la última evaluación realizada. </a:t>
            </a:r>
          </a:p>
          <a:p>
            <a:pPr algn="r">
              <a:defRPr/>
            </a:pPr>
            <a:endParaRPr lang="es-CO" dirty="0">
              <a:latin typeface="Arial" charset="0"/>
              <a:ea typeface="Arial" charset="0"/>
              <a:cs typeface="Arial" charset="0"/>
            </a:endParaRPr>
          </a:p>
          <a:p>
            <a:pPr algn="r">
              <a:defRPr/>
            </a:pPr>
            <a:r>
              <a:rPr lang="es-CO" dirty="0">
                <a:latin typeface="Arial" charset="0"/>
                <a:ea typeface="Arial" charset="0"/>
                <a:cs typeface="Arial" charset="0"/>
              </a:rPr>
              <a:t>*</a:t>
            </a:r>
            <a:r>
              <a:rPr lang="es-CO" b="1" dirty="0">
                <a:latin typeface="Arial" charset="0"/>
                <a:ea typeface="Arial" charset="0"/>
                <a:cs typeface="Arial" charset="0"/>
              </a:rPr>
              <a:t>Aplica para todas las situaciones citadas en el numeral 2 del artículo 25</a:t>
            </a:r>
            <a:r>
              <a:rPr lang="es-CO" sz="2000" b="1" dirty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cxnSp>
        <p:nvCxnSpPr>
          <p:cNvPr id="26" name="Conector recto 25"/>
          <p:cNvCxnSpPr/>
          <p:nvPr/>
        </p:nvCxnSpPr>
        <p:spPr>
          <a:xfrm>
            <a:off x="4327067" y="659854"/>
            <a:ext cx="331733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ángulo 21"/>
          <p:cNvSpPr/>
          <p:nvPr/>
        </p:nvSpPr>
        <p:spPr>
          <a:xfrm>
            <a:off x="6799012" y="2020432"/>
            <a:ext cx="4261347" cy="2585323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>
              <a:defRPr/>
            </a:pPr>
            <a:r>
              <a:rPr lang="es-MX" dirty="0">
                <a:latin typeface="Arial" charset="0"/>
                <a:ea typeface="Arial" charset="0"/>
                <a:cs typeface="Arial" charset="0"/>
              </a:rPr>
              <a:t>En lo que se refiere al período anual, la regla que hace referencia a la evaluación Parcial Eventual que procede por separación temporal del evaluado por un término superior a treinta (30) días calendario, se aclara que este lapso no puede tenerse en cuenta para las demás causales contenidas en ese precepto.</a:t>
            </a:r>
            <a:endParaRPr lang="es-CO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7449" y="2921098"/>
            <a:ext cx="698267" cy="69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12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64058" y="2226087"/>
            <a:ext cx="2916837" cy="4296564"/>
          </a:xfrm>
          <a:prstGeom prst="rect">
            <a:avLst/>
          </a:prstGeom>
        </p:spPr>
      </p:pic>
      <p:cxnSp>
        <p:nvCxnSpPr>
          <p:cNvPr id="30" name="Conector recto 29"/>
          <p:cNvCxnSpPr/>
          <p:nvPr/>
        </p:nvCxnSpPr>
        <p:spPr>
          <a:xfrm flipV="1">
            <a:off x="2204127" y="3356752"/>
            <a:ext cx="9125723" cy="443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ángulo 20"/>
          <p:cNvSpPr/>
          <p:nvPr/>
        </p:nvSpPr>
        <p:spPr>
          <a:xfrm>
            <a:off x="1008603" y="625185"/>
            <a:ext cx="989809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dirty="0" smtClean="0">
                <a:ln w="0"/>
                <a:solidFill>
                  <a:schemeClr val="accent5"/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Arial" charset="0"/>
                <a:ea typeface="Arial" charset="0"/>
                <a:cs typeface="Arial" charset="0"/>
              </a:rPr>
              <a:t>Evaluación de Servidores Administrativos</a:t>
            </a:r>
          </a:p>
          <a:p>
            <a:pPr algn="ctr"/>
            <a:r>
              <a:rPr lang="es-ES" sz="3200" b="1" dirty="0" smtClean="0">
                <a:ln w="0"/>
                <a:solidFill>
                  <a:schemeClr val="accent5"/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Arial Black" charset="0"/>
                <a:ea typeface="Arial Black" charset="0"/>
                <a:cs typeface="Arial Black" charset="0"/>
              </a:rPr>
              <a:t>Del Sector Educativo</a:t>
            </a:r>
          </a:p>
        </p:txBody>
      </p:sp>
      <p:cxnSp>
        <p:nvCxnSpPr>
          <p:cNvPr id="25" name="Conector recto 24"/>
          <p:cNvCxnSpPr/>
          <p:nvPr/>
        </p:nvCxnSpPr>
        <p:spPr>
          <a:xfrm>
            <a:off x="4335711" y="1768762"/>
            <a:ext cx="331733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11329850" y="6191792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b="1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14</a:t>
            </a:r>
            <a:endParaRPr lang="es-ES_tradnl" sz="3200" b="1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52247" y="6522651"/>
            <a:ext cx="9703940" cy="25391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lvl="2" algn="r"/>
            <a:r>
              <a:rPr lang="es-ES" sz="1050" spc="3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SISTEMA TIPO EDL </a:t>
            </a:r>
            <a:r>
              <a:rPr lang="mr-IN" sz="1050" spc="3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s-ES" sz="1050" spc="3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Diferencias entre el Acuerdo 565 de 2016 y el Acuerdo 617 de 2018</a:t>
            </a:r>
            <a:endParaRPr lang="es-ES_tradnl" sz="1050" spc="300" dirty="0">
              <a:solidFill>
                <a:schemeClr val="bg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26" name="Conector recto 25"/>
          <p:cNvCxnSpPr/>
          <p:nvPr/>
        </p:nvCxnSpPr>
        <p:spPr>
          <a:xfrm>
            <a:off x="4327067" y="659854"/>
            <a:ext cx="331733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ángulo 14"/>
          <p:cNvSpPr/>
          <p:nvPr/>
        </p:nvSpPr>
        <p:spPr>
          <a:xfrm>
            <a:off x="1008603" y="1846599"/>
            <a:ext cx="989809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Arial" charset="0"/>
                <a:ea typeface="Arial" charset="0"/>
                <a:cs typeface="Arial" charset="0"/>
              </a:rPr>
              <a:t>Artículo 20, Acuerdo 617 de 2018</a:t>
            </a:r>
            <a:endParaRPr lang="es-ES" sz="2400" b="1" dirty="0" smtClean="0">
              <a:ln w="0"/>
              <a:solidFill>
                <a:schemeClr val="tx1">
                  <a:lumMod val="85000"/>
                  <a:lumOff val="15000"/>
                </a:schemeClr>
              </a:solidFill>
              <a:effectLst>
                <a:outerShdw sx="1000" sy="1000" algn="ctr" rotWithShape="0">
                  <a:srgbClr val="6E747A"/>
                </a:outerShdw>
              </a:effectLst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1544063" y="3925933"/>
            <a:ext cx="206868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Arial" charset="0"/>
                <a:ea typeface="Arial" charset="0"/>
                <a:cs typeface="Arial" charset="0"/>
              </a:rPr>
              <a:t>Secretario de educación </a:t>
            </a:r>
            <a:r>
              <a:rPr lang="es-ES" sz="200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Arial" charset="0"/>
                <a:ea typeface="Arial" charset="0"/>
                <a:cs typeface="Arial" charset="0"/>
              </a:rPr>
              <a:t>o quien haga sus veces</a:t>
            </a:r>
            <a:endParaRPr lang="es-ES" sz="2000" b="1" dirty="0" smtClean="0">
              <a:ln w="0"/>
              <a:solidFill>
                <a:schemeClr val="tx1">
                  <a:lumMod val="85000"/>
                  <a:lumOff val="15000"/>
                </a:schemeClr>
              </a:solidFill>
              <a:effectLst>
                <a:outerShdw sx="1000" sy="1000" algn="ctr" rotWithShape="0">
                  <a:srgbClr val="6E747A"/>
                </a:outerShdw>
              </a:effectLst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3719287" y="3956956"/>
            <a:ext cx="237562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Arial" charset="0"/>
                <a:ea typeface="Arial" charset="0"/>
                <a:cs typeface="Arial" charset="0"/>
              </a:rPr>
              <a:t>Fijará </a:t>
            </a:r>
            <a:r>
              <a:rPr lang="es-ES" sz="2000" b="1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Arial Black" charset="0"/>
                <a:ea typeface="Arial Black" charset="0"/>
                <a:cs typeface="Arial Black" charset="0"/>
              </a:rPr>
              <a:t>uno de los compromisos</a:t>
            </a:r>
            <a:r>
              <a:rPr lang="es-ES" sz="200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Arial" charset="0"/>
                <a:ea typeface="Arial" charset="0"/>
                <a:cs typeface="Arial" charset="0"/>
              </a:rPr>
              <a:t> para todos los servidores públicos de la planta administrativa</a:t>
            </a:r>
            <a:endParaRPr lang="es-ES" sz="2000" b="1" dirty="0" smtClean="0">
              <a:ln w="0"/>
              <a:solidFill>
                <a:schemeClr val="tx1">
                  <a:lumMod val="85000"/>
                  <a:lumOff val="15000"/>
                </a:schemeClr>
              </a:solidFill>
              <a:effectLst>
                <a:outerShdw sx="1000" sy="1000" algn="ctr" rotWithShape="0">
                  <a:srgbClr val="6E747A"/>
                </a:outerShdw>
              </a:effectLst>
              <a:latin typeface="Arial Black" charset="0"/>
              <a:ea typeface="Arial Black" charset="0"/>
              <a:cs typeface="Arial Black" charset="0"/>
            </a:endParaRPr>
          </a:p>
        </p:txBody>
      </p:sp>
      <p:grpSp>
        <p:nvGrpSpPr>
          <p:cNvPr id="3" name="Agrupar 2"/>
          <p:cNvGrpSpPr/>
          <p:nvPr/>
        </p:nvGrpSpPr>
        <p:grpSpPr>
          <a:xfrm>
            <a:off x="2006435" y="1204592"/>
            <a:ext cx="1510095" cy="2523478"/>
            <a:chOff x="1742304" y="1309012"/>
            <a:chExt cx="1510095" cy="2523478"/>
          </a:xfrm>
        </p:grpSpPr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27972" y="1309012"/>
              <a:ext cx="1124427" cy="944997"/>
            </a:xfrm>
            <a:prstGeom prst="rect">
              <a:avLst/>
            </a:prstGeom>
          </p:spPr>
        </p:pic>
        <p:sp>
          <p:nvSpPr>
            <p:cNvPr id="17" name="CuadroTexto 16"/>
            <p:cNvSpPr txBox="1"/>
            <p:nvPr/>
          </p:nvSpPr>
          <p:spPr>
            <a:xfrm>
              <a:off x="2216158" y="1570227"/>
              <a:ext cx="10362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600" b="1" dirty="0" smtClean="0">
                  <a:solidFill>
                    <a:schemeClr val="bg1"/>
                  </a:solidFill>
                  <a:latin typeface="Arial Black" charset="0"/>
                  <a:ea typeface="Arial Black" charset="0"/>
                  <a:cs typeface="Arial Black" charset="0"/>
                </a:rPr>
                <a:t>NUEVO</a:t>
              </a:r>
              <a:endParaRPr lang="es-ES_tradnl" sz="1600" b="1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endParaRPr>
            </a:p>
          </p:txBody>
        </p:sp>
        <p:pic>
          <p:nvPicPr>
            <p:cNvPr id="1026" name="Picture 2" descr="esultado de imagen para education 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2304" y="2922064"/>
              <a:ext cx="1130852" cy="910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Rectángulo 21"/>
          <p:cNvSpPr/>
          <p:nvPr/>
        </p:nvSpPr>
        <p:spPr>
          <a:xfrm>
            <a:off x="6211180" y="3976605"/>
            <a:ext cx="271064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Arial" charset="0"/>
                <a:ea typeface="Arial" charset="0"/>
                <a:cs typeface="Arial" charset="0"/>
              </a:rPr>
              <a:t>Compromisos </a:t>
            </a:r>
            <a:r>
              <a:rPr lang="es-ES" sz="2000" b="1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Arial Black" charset="0"/>
                <a:ea typeface="Arial Black" charset="0"/>
                <a:cs typeface="Arial Black" charset="0"/>
              </a:rPr>
              <a:t>serán concertados entre</a:t>
            </a:r>
            <a:r>
              <a:rPr lang="es-ES" sz="200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Arial" charset="0"/>
                <a:ea typeface="Arial" charset="0"/>
                <a:cs typeface="Arial" charset="0"/>
              </a:rPr>
              <a:t> el Rector o director Rural, según el caso, y el servidor evaluado</a:t>
            </a:r>
            <a:endParaRPr lang="es-ES" sz="2000" b="1" dirty="0" smtClean="0">
              <a:ln w="0"/>
              <a:solidFill>
                <a:schemeClr val="tx1">
                  <a:lumMod val="85000"/>
                  <a:lumOff val="15000"/>
                </a:schemeClr>
              </a:solidFill>
              <a:effectLst>
                <a:outerShdw sx="1000" sy="1000" algn="ctr" rotWithShape="0">
                  <a:srgbClr val="6E747A"/>
                </a:outerShdw>
              </a:effectLst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9129902" y="3984002"/>
            <a:ext cx="2303144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Arial" charset="0"/>
                <a:ea typeface="Arial" charset="0"/>
                <a:cs typeface="Arial" charset="0"/>
              </a:rPr>
              <a:t>Los compromisos deberán ser evaluados por el </a:t>
            </a:r>
            <a:r>
              <a:rPr lang="es-ES" sz="2000" b="1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Arial Black" charset="0"/>
                <a:ea typeface="Arial Black" charset="0"/>
                <a:cs typeface="Arial Black" charset="0"/>
              </a:rPr>
              <a:t>Rector o Director Rural</a:t>
            </a: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3342" y="3182824"/>
            <a:ext cx="324411" cy="32441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3553" y="3194547"/>
            <a:ext cx="324411" cy="324410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4202" y="3197477"/>
            <a:ext cx="324411" cy="324410"/>
          </a:xfrm>
          <a:prstGeom prst="rect">
            <a:avLst/>
          </a:prstGeom>
        </p:spPr>
      </p:pic>
      <p:pic>
        <p:nvPicPr>
          <p:cNvPr id="1028" name="Picture 4" descr="esultado de imagen para check hands 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660" y="2733314"/>
            <a:ext cx="2310490" cy="102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414" y="1727085"/>
            <a:ext cx="1524489" cy="214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48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/>
          <p:cNvGrpSpPr/>
          <p:nvPr/>
        </p:nvGrpSpPr>
        <p:grpSpPr>
          <a:xfrm>
            <a:off x="1112107" y="3331288"/>
            <a:ext cx="3613325" cy="2652180"/>
            <a:chOff x="1384668" y="3234574"/>
            <a:chExt cx="3613325" cy="2652180"/>
          </a:xfrm>
        </p:grpSpPr>
        <p:pic>
          <p:nvPicPr>
            <p:cNvPr id="19" name="Picture 11" descr="Imagen relacionad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9149" y="4991218"/>
              <a:ext cx="786418" cy="786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4668" y="3234574"/>
              <a:ext cx="3613325" cy="2652180"/>
            </a:xfrm>
            <a:prstGeom prst="rect">
              <a:avLst/>
            </a:prstGeom>
          </p:spPr>
        </p:pic>
      </p:grpSp>
      <p:sp>
        <p:nvSpPr>
          <p:cNvPr id="21" name="Rectángulo 20"/>
          <p:cNvSpPr/>
          <p:nvPr/>
        </p:nvSpPr>
        <p:spPr>
          <a:xfrm>
            <a:off x="1008603" y="625185"/>
            <a:ext cx="989809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800" smtClean="0">
                <a:ln w="0"/>
                <a:solidFill>
                  <a:schemeClr val="accent5"/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Arial" charset="0"/>
                <a:ea typeface="Arial" charset="0"/>
                <a:cs typeface="Arial" charset="0"/>
              </a:rPr>
              <a:t>Instrumentos de </a:t>
            </a:r>
            <a:r>
              <a:rPr lang="es-ES" sz="4800" b="1" smtClean="0">
                <a:ln w="0"/>
                <a:solidFill>
                  <a:schemeClr val="accent5"/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Arial Black" charset="0"/>
                <a:ea typeface="Arial Black" charset="0"/>
                <a:cs typeface="Arial Black" charset="0"/>
              </a:rPr>
              <a:t>Evaluación</a:t>
            </a:r>
            <a:endParaRPr lang="es-ES" sz="4800" b="1" dirty="0" smtClean="0">
              <a:ln w="0"/>
              <a:solidFill>
                <a:schemeClr val="accent5"/>
              </a:solidFill>
              <a:effectLst>
                <a:outerShdw sx="1000" sy="1000" algn="ctr" rotWithShape="0">
                  <a:srgbClr val="6E747A"/>
                </a:outerShdw>
              </a:effectLst>
              <a:latin typeface="Arial Black" charset="0"/>
              <a:ea typeface="Arial Black" charset="0"/>
              <a:cs typeface="Arial Black" charset="0"/>
            </a:endParaRPr>
          </a:p>
        </p:txBody>
      </p:sp>
      <p:grpSp>
        <p:nvGrpSpPr>
          <p:cNvPr id="2" name="Agrupar 1"/>
          <p:cNvGrpSpPr/>
          <p:nvPr/>
        </p:nvGrpSpPr>
        <p:grpSpPr>
          <a:xfrm>
            <a:off x="5652905" y="2519063"/>
            <a:ext cx="332831" cy="2887767"/>
            <a:chOff x="6090593" y="2663027"/>
            <a:chExt cx="332831" cy="2534261"/>
          </a:xfrm>
        </p:grpSpPr>
        <p:pic>
          <p:nvPicPr>
            <p:cNvPr id="65" name="Imagen 6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85324" y="2682688"/>
              <a:ext cx="38100" cy="2514600"/>
            </a:xfrm>
            <a:prstGeom prst="rect">
              <a:avLst/>
            </a:prstGeom>
          </p:spPr>
        </p:pic>
        <p:pic>
          <p:nvPicPr>
            <p:cNvPr id="64" name="Imagen 6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0593" y="2663027"/>
              <a:ext cx="38100" cy="2514600"/>
            </a:xfrm>
            <a:prstGeom prst="rect">
              <a:avLst/>
            </a:prstGeom>
          </p:spPr>
        </p:pic>
      </p:grpSp>
      <p:cxnSp>
        <p:nvCxnSpPr>
          <p:cNvPr id="25" name="Conector recto 24"/>
          <p:cNvCxnSpPr/>
          <p:nvPr/>
        </p:nvCxnSpPr>
        <p:spPr>
          <a:xfrm>
            <a:off x="4335711" y="1497831"/>
            <a:ext cx="331733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11329850" y="6191792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b="1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15</a:t>
            </a:r>
            <a:endParaRPr lang="es-ES_tradnl" sz="3200" b="1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52247" y="6522651"/>
            <a:ext cx="9703940" cy="25391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lvl="2" algn="r"/>
            <a:r>
              <a:rPr lang="es-ES" sz="1050" spc="3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SISTEMA TIPO EDL </a:t>
            </a:r>
            <a:r>
              <a:rPr lang="mr-IN" sz="1050" spc="3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s-ES" sz="1050" spc="3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Diferencias entre el Acuerdo 565 de 2016 y el Acuerdo 617 de 2018</a:t>
            </a:r>
            <a:endParaRPr lang="es-ES_tradnl" sz="1050" spc="300" dirty="0">
              <a:solidFill>
                <a:schemeClr val="bg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4" name="Imagen 5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554" y="1614257"/>
            <a:ext cx="1237663" cy="525776"/>
          </a:xfrm>
          <a:prstGeom prst="rect">
            <a:avLst/>
          </a:prstGeom>
        </p:spPr>
      </p:pic>
      <p:pic>
        <p:nvPicPr>
          <p:cNvPr id="55" name="Imagen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019" y="1594185"/>
            <a:ext cx="1299342" cy="551977"/>
          </a:xfrm>
          <a:prstGeom prst="rect">
            <a:avLst/>
          </a:prstGeom>
        </p:spPr>
      </p:pic>
      <p:cxnSp>
        <p:nvCxnSpPr>
          <p:cNvPr id="26" name="Conector recto 25"/>
          <p:cNvCxnSpPr/>
          <p:nvPr/>
        </p:nvCxnSpPr>
        <p:spPr>
          <a:xfrm>
            <a:off x="4327067" y="659854"/>
            <a:ext cx="331733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/>
          <p:cNvSpPr/>
          <p:nvPr/>
        </p:nvSpPr>
        <p:spPr>
          <a:xfrm>
            <a:off x="6109019" y="2239779"/>
            <a:ext cx="5294602" cy="1200329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>
              <a:defRPr/>
            </a:pPr>
            <a:r>
              <a:rPr lang="es-CO" sz="2400" smtClean="0">
                <a:latin typeface="Arial" charset="0"/>
                <a:ea typeface="Arial" charset="0"/>
                <a:cs typeface="Arial" charset="0"/>
              </a:rPr>
              <a:t>Aplicativo </a:t>
            </a:r>
            <a:r>
              <a:rPr lang="es-CO" sz="2400" dirty="0">
                <a:latin typeface="Arial" charset="0"/>
                <a:ea typeface="Arial" charset="0"/>
                <a:cs typeface="Arial" charset="0"/>
              </a:rPr>
              <a:t>mediante el cual se busca hacer más amigable el proceso de evaluación.</a:t>
            </a:r>
          </a:p>
        </p:txBody>
      </p:sp>
      <p:grpSp>
        <p:nvGrpSpPr>
          <p:cNvPr id="6" name="Agrupar 5"/>
          <p:cNvGrpSpPr/>
          <p:nvPr/>
        </p:nvGrpSpPr>
        <p:grpSpPr>
          <a:xfrm>
            <a:off x="6811039" y="3440108"/>
            <a:ext cx="3806764" cy="2869344"/>
            <a:chOff x="7183575" y="3278820"/>
            <a:chExt cx="4020745" cy="3030632"/>
          </a:xfrm>
        </p:grpSpPr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3575" y="3358790"/>
              <a:ext cx="3580137" cy="2950662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10010520" y="3278820"/>
              <a:ext cx="1193800" cy="1003300"/>
            </a:xfrm>
            <a:prstGeom prst="rect">
              <a:avLst/>
            </a:prstGeom>
          </p:spPr>
        </p:pic>
        <p:sp>
          <p:nvSpPr>
            <p:cNvPr id="16" name="CuadroTexto 15"/>
            <p:cNvSpPr txBox="1"/>
            <p:nvPr/>
          </p:nvSpPr>
          <p:spPr>
            <a:xfrm>
              <a:off x="10068350" y="3576875"/>
              <a:ext cx="11001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 smtClean="0">
                  <a:solidFill>
                    <a:schemeClr val="bg1"/>
                  </a:solidFill>
                  <a:latin typeface="Arial Black" charset="0"/>
                  <a:ea typeface="Arial Black" charset="0"/>
                  <a:cs typeface="Arial Black" charset="0"/>
                </a:rPr>
                <a:t>NUEVO</a:t>
              </a:r>
              <a:endParaRPr lang="es-ES_tradnl" b="1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endParaRPr>
            </a:p>
          </p:txBody>
        </p:sp>
        <p:sp>
          <p:nvSpPr>
            <p:cNvPr id="17" name="CuadroTexto 16"/>
            <p:cNvSpPr txBox="1"/>
            <p:nvPr/>
          </p:nvSpPr>
          <p:spPr>
            <a:xfrm rot="21003802">
              <a:off x="8570695" y="4799652"/>
              <a:ext cx="69762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b="1" dirty="0" smtClean="0">
                  <a:solidFill>
                    <a:schemeClr val="bg1"/>
                  </a:solidFill>
                  <a:latin typeface="Arial Black" charset="0"/>
                  <a:ea typeface="Arial Black" charset="0"/>
                  <a:cs typeface="Arial Black" charset="0"/>
                </a:rPr>
                <a:t>APP</a:t>
              </a:r>
            </a:p>
            <a:p>
              <a:r>
                <a:rPr lang="es-ES" sz="1600" b="1" dirty="0" smtClean="0">
                  <a:solidFill>
                    <a:schemeClr val="bg1"/>
                  </a:solidFill>
                  <a:latin typeface="Arial Black" charset="0"/>
                  <a:ea typeface="Arial Black" charset="0"/>
                  <a:cs typeface="Arial Black" charset="0"/>
                </a:rPr>
                <a:t>WEB</a:t>
              </a:r>
              <a:endParaRPr lang="es-ES_tradnl" sz="1600" b="1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endParaRPr>
            </a:p>
          </p:txBody>
        </p:sp>
      </p:grpSp>
      <p:sp>
        <p:nvSpPr>
          <p:cNvPr id="22" name="Rectángulo 21"/>
          <p:cNvSpPr/>
          <p:nvPr/>
        </p:nvSpPr>
        <p:spPr>
          <a:xfrm>
            <a:off x="1037341" y="2300165"/>
            <a:ext cx="4261347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r">
              <a:defRPr/>
            </a:pPr>
            <a:r>
              <a:rPr lang="es-CO" sz="2400" smtClean="0">
                <a:latin typeface="Arial" charset="0"/>
                <a:ea typeface="Arial" charset="0"/>
                <a:cs typeface="Arial" charset="0"/>
              </a:rPr>
              <a:t>Diligenciamiento de 11 formatos en Excel.</a:t>
            </a:r>
            <a:endParaRPr lang="es-CO" sz="2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77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1329850" y="6191792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b="1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16</a:t>
            </a:r>
            <a:endParaRPr lang="es-ES_tradnl" sz="3200" b="1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810313" y="2600905"/>
            <a:ext cx="1027110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8800" b="1" smtClean="0">
                <a:ln w="0"/>
                <a:solidFill>
                  <a:schemeClr val="accent5"/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Arial Black" charset="0"/>
                <a:ea typeface="Arial Black" charset="0"/>
                <a:cs typeface="Arial Black" charset="0"/>
              </a:rPr>
              <a:t>GRACIAS</a:t>
            </a:r>
            <a:endParaRPr lang="es-ES" sz="8800" b="1" dirty="0">
              <a:ln w="0"/>
              <a:solidFill>
                <a:schemeClr val="accent5"/>
              </a:solidFill>
              <a:effectLst>
                <a:outerShdw sx="1000" sy="1000" algn="ctr" rotWithShape="0">
                  <a:srgbClr val="6E747A"/>
                </a:outerShdw>
              </a:effectLst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870346" y="2282240"/>
            <a:ext cx="1027110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spc="600" smtClean="0">
                <a:ln w="0"/>
                <a:solidFill>
                  <a:schemeClr val="accent5"/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Arial" charset="0"/>
                <a:ea typeface="Arial" charset="0"/>
                <a:cs typeface="Arial" charset="0"/>
              </a:rPr>
              <a:t>MUCHAS</a:t>
            </a:r>
            <a:endParaRPr lang="es-ES" sz="2400" spc="600" dirty="0">
              <a:ln w="0"/>
              <a:solidFill>
                <a:schemeClr val="accent5"/>
              </a:solidFill>
              <a:effectLst>
                <a:outerShdw sx="1000" sy="1000" algn="ctr" rotWithShape="0">
                  <a:srgbClr val="6E747A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0" name="Conector recto 9"/>
          <p:cNvCxnSpPr/>
          <p:nvPr/>
        </p:nvCxnSpPr>
        <p:spPr>
          <a:xfrm>
            <a:off x="6964218" y="2529679"/>
            <a:ext cx="16717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3292762" y="2534299"/>
            <a:ext cx="16717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Agrupar 15"/>
          <p:cNvGrpSpPr/>
          <p:nvPr/>
        </p:nvGrpSpPr>
        <p:grpSpPr>
          <a:xfrm>
            <a:off x="5530447" y="4086352"/>
            <a:ext cx="777986" cy="164737"/>
            <a:chOff x="5465792" y="4114060"/>
            <a:chExt cx="777986" cy="164737"/>
          </a:xfrm>
        </p:grpSpPr>
        <p:sp>
          <p:nvSpPr>
            <p:cNvPr id="13" name="Anillo 12"/>
            <p:cNvSpPr/>
            <p:nvPr/>
          </p:nvSpPr>
          <p:spPr>
            <a:xfrm>
              <a:off x="5465792" y="4114060"/>
              <a:ext cx="149917" cy="155499"/>
            </a:xfrm>
            <a:prstGeom prst="donu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chemeClr val="tx1"/>
                </a:solidFill>
              </a:endParaRPr>
            </a:p>
          </p:txBody>
        </p:sp>
        <p:sp>
          <p:nvSpPr>
            <p:cNvPr id="14" name="Anillo 13"/>
            <p:cNvSpPr/>
            <p:nvPr/>
          </p:nvSpPr>
          <p:spPr>
            <a:xfrm>
              <a:off x="5793682" y="4118679"/>
              <a:ext cx="149917" cy="155499"/>
            </a:xfrm>
            <a:prstGeom prst="donu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chemeClr val="tx1"/>
                </a:solidFill>
              </a:endParaRPr>
            </a:p>
          </p:txBody>
        </p:sp>
        <p:sp>
          <p:nvSpPr>
            <p:cNvPr id="15" name="Anillo 14"/>
            <p:cNvSpPr/>
            <p:nvPr/>
          </p:nvSpPr>
          <p:spPr>
            <a:xfrm>
              <a:off x="6093861" y="4123298"/>
              <a:ext cx="149917" cy="155499"/>
            </a:xfrm>
            <a:prstGeom prst="donu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chemeClr val="tx1"/>
                </a:solidFill>
              </a:endParaRPr>
            </a:p>
          </p:txBody>
        </p:sp>
      </p:grpSp>
      <p:sp>
        <p:nvSpPr>
          <p:cNvPr id="17" name="CuadroTexto 16"/>
          <p:cNvSpPr txBox="1"/>
          <p:nvPr/>
        </p:nvSpPr>
        <p:spPr>
          <a:xfrm>
            <a:off x="56545" y="6525455"/>
            <a:ext cx="10399642" cy="25391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lvl="2" algn="r"/>
            <a:r>
              <a:rPr lang="es-ES" sz="1050" spc="3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Procesos de Selección con enfoque diferencial para municipios priorizados para el postconflicto</a:t>
            </a:r>
            <a:endParaRPr lang="es-ES_tradnl" sz="1050" spc="300" dirty="0">
              <a:solidFill>
                <a:schemeClr val="bg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1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Conector recto 24"/>
          <p:cNvCxnSpPr/>
          <p:nvPr/>
        </p:nvCxnSpPr>
        <p:spPr>
          <a:xfrm>
            <a:off x="3650726" y="1190974"/>
            <a:ext cx="4408331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11329850" y="6191792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b="1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02</a:t>
            </a:r>
            <a:endParaRPr lang="es-ES_tradnl" sz="3200" b="1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52247" y="6522651"/>
            <a:ext cx="9703940" cy="25391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lvl="2" algn="r"/>
            <a:r>
              <a:rPr lang="es-ES" sz="1050" spc="3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SISTEMA TIPO EDL </a:t>
            </a:r>
            <a:r>
              <a:rPr lang="mr-IN" sz="1050" spc="3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s-ES" sz="1050" spc="3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Diferencias entre el Acuerdo 565 de 2016 y el Acuerdo 617 de 2018</a:t>
            </a:r>
            <a:endParaRPr lang="es-ES_tradnl" sz="1050" spc="300" dirty="0">
              <a:solidFill>
                <a:schemeClr val="bg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485148" y="488178"/>
            <a:ext cx="107664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dirty="0" smtClean="0">
                <a:ln w="0"/>
                <a:solidFill>
                  <a:schemeClr val="accent5"/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Arial" charset="0"/>
                <a:ea typeface="Arial" charset="0"/>
                <a:cs typeface="Arial" charset="0"/>
              </a:rPr>
              <a:t>Fases para la </a:t>
            </a:r>
            <a:r>
              <a:rPr lang="es-ES" sz="4000" dirty="0" smtClean="0">
                <a:ln w="0"/>
                <a:solidFill>
                  <a:schemeClr val="accent5"/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Arial Black" charset="0"/>
                <a:ea typeface="Arial Black" charset="0"/>
                <a:cs typeface="Arial Black" charset="0"/>
              </a:rPr>
              <a:t>EDL</a:t>
            </a:r>
          </a:p>
        </p:txBody>
      </p:sp>
      <p:grpSp>
        <p:nvGrpSpPr>
          <p:cNvPr id="6" name="Agrupar 5"/>
          <p:cNvGrpSpPr/>
          <p:nvPr/>
        </p:nvGrpSpPr>
        <p:grpSpPr>
          <a:xfrm>
            <a:off x="6456364" y="3396148"/>
            <a:ext cx="5191488" cy="479522"/>
            <a:chOff x="6750302" y="2728849"/>
            <a:chExt cx="4850799" cy="479522"/>
          </a:xfrm>
        </p:grpSpPr>
        <p:grpSp>
          <p:nvGrpSpPr>
            <p:cNvPr id="5" name="Agrupar 4"/>
            <p:cNvGrpSpPr/>
            <p:nvPr/>
          </p:nvGrpSpPr>
          <p:grpSpPr>
            <a:xfrm>
              <a:off x="6750302" y="2742501"/>
              <a:ext cx="465870" cy="465870"/>
              <a:chOff x="7374836" y="2396115"/>
              <a:chExt cx="465870" cy="465870"/>
            </a:xfrm>
          </p:grpSpPr>
          <p:sp>
            <p:nvSpPr>
              <p:cNvPr id="2" name="Elipse 1"/>
              <p:cNvSpPr/>
              <p:nvPr/>
            </p:nvSpPr>
            <p:spPr>
              <a:xfrm>
                <a:off x="7374836" y="2396115"/>
                <a:ext cx="465870" cy="46587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4" name="CuadroTexto 3"/>
              <p:cNvSpPr txBox="1"/>
              <p:nvPr/>
            </p:nvSpPr>
            <p:spPr>
              <a:xfrm>
                <a:off x="7447006" y="2435872"/>
                <a:ext cx="3385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_tradnl" b="1" dirty="0" smtClean="0">
                    <a:solidFill>
                      <a:schemeClr val="bg1"/>
                    </a:solidFill>
                    <a:latin typeface="Arial Black" charset="0"/>
                    <a:ea typeface="Arial Black" charset="0"/>
                    <a:cs typeface="Arial Black" charset="0"/>
                  </a:rPr>
                  <a:t>1</a:t>
                </a:r>
                <a:endParaRPr lang="es-ES_tradnl" b="1" dirty="0">
                  <a:solidFill>
                    <a:schemeClr val="bg1"/>
                  </a:solidFill>
                  <a:latin typeface="Arial Black" charset="0"/>
                  <a:ea typeface="Arial Black" charset="0"/>
                  <a:cs typeface="Arial Black" charset="0"/>
                </a:endParaRPr>
              </a:p>
            </p:txBody>
          </p:sp>
        </p:grpSp>
        <p:sp>
          <p:nvSpPr>
            <p:cNvPr id="12" name="Rectángulo 11"/>
            <p:cNvSpPr/>
            <p:nvPr/>
          </p:nvSpPr>
          <p:spPr>
            <a:xfrm>
              <a:off x="7288342" y="2728849"/>
              <a:ext cx="4312759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s-CO" altLang="es-ES" sz="2400" dirty="0">
                  <a:latin typeface="Arial" charset="0"/>
                  <a:ea typeface="Arial" charset="0"/>
                  <a:cs typeface="Arial" charset="0"/>
                </a:rPr>
                <a:t>Concertación </a:t>
              </a:r>
              <a:r>
                <a:rPr lang="es-CO" altLang="es-ES" sz="2400" dirty="0" smtClean="0">
                  <a:latin typeface="Arial" charset="0"/>
                  <a:ea typeface="Arial" charset="0"/>
                  <a:cs typeface="Arial" charset="0"/>
                </a:rPr>
                <a:t>de Compromisos</a:t>
              </a:r>
              <a:endParaRPr lang="es-ES" sz="240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14" name="Agrupar 13"/>
          <p:cNvGrpSpPr/>
          <p:nvPr/>
        </p:nvGrpSpPr>
        <p:grpSpPr>
          <a:xfrm>
            <a:off x="6456364" y="4049721"/>
            <a:ext cx="4279017" cy="479522"/>
            <a:chOff x="6750302" y="2728849"/>
            <a:chExt cx="4279017" cy="479522"/>
          </a:xfrm>
        </p:grpSpPr>
        <p:grpSp>
          <p:nvGrpSpPr>
            <p:cNvPr id="15" name="Agrupar 14"/>
            <p:cNvGrpSpPr/>
            <p:nvPr/>
          </p:nvGrpSpPr>
          <p:grpSpPr>
            <a:xfrm>
              <a:off x="6750302" y="2742501"/>
              <a:ext cx="465870" cy="465870"/>
              <a:chOff x="7374836" y="2396115"/>
              <a:chExt cx="465870" cy="465870"/>
            </a:xfrm>
          </p:grpSpPr>
          <p:sp>
            <p:nvSpPr>
              <p:cNvPr id="17" name="Elipse 16"/>
              <p:cNvSpPr/>
              <p:nvPr/>
            </p:nvSpPr>
            <p:spPr>
              <a:xfrm>
                <a:off x="7374836" y="2396115"/>
                <a:ext cx="465870" cy="46587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18" name="CuadroTexto 17"/>
              <p:cNvSpPr txBox="1"/>
              <p:nvPr/>
            </p:nvSpPr>
            <p:spPr>
              <a:xfrm>
                <a:off x="7447006" y="2435872"/>
                <a:ext cx="3385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_tradnl" b="1" dirty="0">
                    <a:solidFill>
                      <a:schemeClr val="bg1"/>
                    </a:solidFill>
                    <a:latin typeface="Arial Black" charset="0"/>
                    <a:ea typeface="Arial Black" charset="0"/>
                    <a:cs typeface="Arial Black" charset="0"/>
                  </a:rPr>
                  <a:t>2</a:t>
                </a:r>
              </a:p>
            </p:txBody>
          </p:sp>
        </p:grpSp>
        <p:sp>
          <p:nvSpPr>
            <p:cNvPr id="16" name="Rectángulo 15"/>
            <p:cNvSpPr/>
            <p:nvPr/>
          </p:nvSpPr>
          <p:spPr>
            <a:xfrm>
              <a:off x="7288342" y="2728849"/>
              <a:ext cx="3740977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s-CO" altLang="es-ES" sz="2400" dirty="0" smtClean="0">
                  <a:latin typeface="Arial" charset="0"/>
                  <a:ea typeface="Arial" charset="0"/>
                  <a:cs typeface="Arial" charset="0"/>
                </a:rPr>
                <a:t>Seguimiento</a:t>
              </a:r>
              <a:endParaRPr lang="es-ES" sz="240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19" name="Agrupar 18"/>
          <p:cNvGrpSpPr/>
          <p:nvPr/>
        </p:nvGrpSpPr>
        <p:grpSpPr>
          <a:xfrm>
            <a:off x="6456364" y="4695141"/>
            <a:ext cx="4279017" cy="479522"/>
            <a:chOff x="6750302" y="2728849"/>
            <a:chExt cx="4279017" cy="479522"/>
          </a:xfrm>
        </p:grpSpPr>
        <p:grpSp>
          <p:nvGrpSpPr>
            <p:cNvPr id="20" name="Agrupar 19"/>
            <p:cNvGrpSpPr/>
            <p:nvPr/>
          </p:nvGrpSpPr>
          <p:grpSpPr>
            <a:xfrm>
              <a:off x="6750302" y="2742501"/>
              <a:ext cx="465870" cy="465870"/>
              <a:chOff x="7374836" y="2396115"/>
              <a:chExt cx="465870" cy="465870"/>
            </a:xfrm>
          </p:grpSpPr>
          <p:sp>
            <p:nvSpPr>
              <p:cNvPr id="24" name="Elipse 23"/>
              <p:cNvSpPr/>
              <p:nvPr/>
            </p:nvSpPr>
            <p:spPr>
              <a:xfrm>
                <a:off x="7374836" y="2396115"/>
                <a:ext cx="465870" cy="46587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26" name="CuadroTexto 25"/>
              <p:cNvSpPr txBox="1"/>
              <p:nvPr/>
            </p:nvSpPr>
            <p:spPr>
              <a:xfrm>
                <a:off x="7447006" y="2435872"/>
                <a:ext cx="3385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_tradnl" b="1" dirty="0">
                    <a:solidFill>
                      <a:schemeClr val="bg1"/>
                    </a:solidFill>
                    <a:latin typeface="Arial Black" charset="0"/>
                    <a:ea typeface="Arial Black" charset="0"/>
                    <a:cs typeface="Arial Black" charset="0"/>
                  </a:rPr>
                  <a:t>3</a:t>
                </a:r>
              </a:p>
            </p:txBody>
          </p:sp>
        </p:grpSp>
        <p:sp>
          <p:nvSpPr>
            <p:cNvPr id="22" name="Rectángulo 21"/>
            <p:cNvSpPr/>
            <p:nvPr/>
          </p:nvSpPr>
          <p:spPr>
            <a:xfrm>
              <a:off x="7288342" y="2728849"/>
              <a:ext cx="3740977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s-CO" altLang="es-ES" sz="2400" dirty="0" smtClean="0">
                  <a:latin typeface="Arial" charset="0"/>
                  <a:ea typeface="Arial" charset="0"/>
                  <a:cs typeface="Arial" charset="0"/>
                </a:rPr>
                <a:t>Evaluaciones Parciales</a:t>
              </a:r>
              <a:endParaRPr lang="es-ES" sz="240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27" name="Agrupar 26"/>
          <p:cNvGrpSpPr/>
          <p:nvPr/>
        </p:nvGrpSpPr>
        <p:grpSpPr>
          <a:xfrm>
            <a:off x="6456364" y="5361878"/>
            <a:ext cx="4279017" cy="465874"/>
            <a:chOff x="6750302" y="2742497"/>
            <a:chExt cx="4279017" cy="465874"/>
          </a:xfrm>
        </p:grpSpPr>
        <p:grpSp>
          <p:nvGrpSpPr>
            <p:cNvPr id="28" name="Agrupar 27"/>
            <p:cNvGrpSpPr/>
            <p:nvPr/>
          </p:nvGrpSpPr>
          <p:grpSpPr>
            <a:xfrm>
              <a:off x="6750302" y="2742501"/>
              <a:ext cx="465870" cy="465870"/>
              <a:chOff x="7374836" y="2396115"/>
              <a:chExt cx="465870" cy="465870"/>
            </a:xfrm>
          </p:grpSpPr>
          <p:sp>
            <p:nvSpPr>
              <p:cNvPr id="30" name="Elipse 29"/>
              <p:cNvSpPr/>
              <p:nvPr/>
            </p:nvSpPr>
            <p:spPr>
              <a:xfrm>
                <a:off x="7374836" y="2396115"/>
                <a:ext cx="465870" cy="46587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31" name="CuadroTexto 30"/>
              <p:cNvSpPr txBox="1"/>
              <p:nvPr/>
            </p:nvSpPr>
            <p:spPr>
              <a:xfrm>
                <a:off x="7447006" y="2435872"/>
                <a:ext cx="3385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_tradnl" b="1" dirty="0" smtClean="0">
                    <a:solidFill>
                      <a:schemeClr val="bg1"/>
                    </a:solidFill>
                    <a:latin typeface="Arial Black" charset="0"/>
                    <a:ea typeface="Arial Black" charset="0"/>
                    <a:cs typeface="Arial Black" charset="0"/>
                  </a:rPr>
                  <a:t>4</a:t>
                </a:r>
                <a:endParaRPr lang="es-ES_tradnl" b="1" dirty="0">
                  <a:solidFill>
                    <a:schemeClr val="bg1"/>
                  </a:solidFill>
                  <a:latin typeface="Arial Black" charset="0"/>
                  <a:ea typeface="Arial Black" charset="0"/>
                  <a:cs typeface="Arial Black" charset="0"/>
                </a:endParaRPr>
              </a:p>
            </p:txBody>
          </p:sp>
        </p:grpSp>
        <p:sp>
          <p:nvSpPr>
            <p:cNvPr id="29" name="Rectángulo 28"/>
            <p:cNvSpPr/>
            <p:nvPr/>
          </p:nvSpPr>
          <p:spPr>
            <a:xfrm>
              <a:off x="7288342" y="2742497"/>
              <a:ext cx="3740977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s-CO" altLang="es-ES" sz="2400" dirty="0" smtClean="0">
                  <a:latin typeface="Arial" charset="0"/>
                  <a:ea typeface="Arial" charset="0"/>
                  <a:cs typeface="Arial" charset="0"/>
                </a:rPr>
                <a:t>Calificaci</a:t>
              </a:r>
              <a:r>
                <a:rPr lang="es-ES" altLang="es-ES" sz="2400" dirty="0" err="1" smtClean="0">
                  <a:latin typeface="Arial" charset="0"/>
                  <a:ea typeface="Arial" charset="0"/>
                  <a:cs typeface="Arial" charset="0"/>
                </a:rPr>
                <a:t>ón</a:t>
              </a:r>
              <a:r>
                <a:rPr lang="es-ES" altLang="es-ES" sz="2400" dirty="0" smtClean="0">
                  <a:latin typeface="Arial" charset="0"/>
                  <a:ea typeface="Arial" charset="0"/>
                  <a:cs typeface="Arial" charset="0"/>
                </a:rPr>
                <a:t> Definitiva</a:t>
              </a:r>
              <a:endParaRPr lang="es-ES" sz="2400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0" name="CuadroTexto 9"/>
          <p:cNvSpPr txBox="1"/>
          <p:nvPr/>
        </p:nvSpPr>
        <p:spPr>
          <a:xfrm>
            <a:off x="6370223" y="2534440"/>
            <a:ext cx="4659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altLang="es-ES" i="1" dirty="0"/>
              <a:t>La fase de preparación se infiere para </a:t>
            </a:r>
            <a:r>
              <a:rPr lang="es-CO" altLang="es-ES" i="1"/>
              <a:t>poder </a:t>
            </a:r>
            <a:r>
              <a:rPr lang="es-CO" altLang="es-ES" i="1" smtClean="0"/>
              <a:t>dar</a:t>
            </a:r>
          </a:p>
          <a:p>
            <a:r>
              <a:rPr lang="es-CO" altLang="es-ES" i="1" dirty="0" smtClean="0"/>
              <a:t>inicio </a:t>
            </a:r>
            <a:r>
              <a:rPr lang="es-CO" altLang="es-ES" i="1" dirty="0"/>
              <a:t>al proceso de evaluación</a:t>
            </a:r>
            <a:endParaRPr lang="es-ES_tradnl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470" y="2976926"/>
            <a:ext cx="38100" cy="2514600"/>
          </a:xfrm>
          <a:prstGeom prst="rect">
            <a:avLst/>
          </a:prstGeom>
        </p:spPr>
      </p:pic>
      <p:grpSp>
        <p:nvGrpSpPr>
          <p:cNvPr id="32" name="Agrupar 31"/>
          <p:cNvGrpSpPr/>
          <p:nvPr/>
        </p:nvGrpSpPr>
        <p:grpSpPr>
          <a:xfrm>
            <a:off x="863624" y="2271850"/>
            <a:ext cx="4740593" cy="923330"/>
            <a:chOff x="6750302" y="2565073"/>
            <a:chExt cx="4429494" cy="923330"/>
          </a:xfrm>
        </p:grpSpPr>
        <p:grpSp>
          <p:nvGrpSpPr>
            <p:cNvPr id="33" name="Agrupar 32"/>
            <p:cNvGrpSpPr/>
            <p:nvPr/>
          </p:nvGrpSpPr>
          <p:grpSpPr>
            <a:xfrm>
              <a:off x="6750302" y="2742501"/>
              <a:ext cx="465870" cy="465870"/>
              <a:chOff x="7374836" y="2396115"/>
              <a:chExt cx="465870" cy="465870"/>
            </a:xfrm>
          </p:grpSpPr>
          <p:sp>
            <p:nvSpPr>
              <p:cNvPr id="35" name="Elipse 34"/>
              <p:cNvSpPr/>
              <p:nvPr/>
            </p:nvSpPr>
            <p:spPr>
              <a:xfrm>
                <a:off x="7374836" y="2396115"/>
                <a:ext cx="465870" cy="46587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36" name="CuadroTexto 35"/>
              <p:cNvSpPr txBox="1"/>
              <p:nvPr/>
            </p:nvSpPr>
            <p:spPr>
              <a:xfrm>
                <a:off x="7447006" y="2435872"/>
                <a:ext cx="3385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_tradnl" b="1" dirty="0" smtClean="0">
                    <a:solidFill>
                      <a:schemeClr val="bg1"/>
                    </a:solidFill>
                    <a:latin typeface="Arial Black" charset="0"/>
                    <a:ea typeface="Arial Black" charset="0"/>
                    <a:cs typeface="Arial Black" charset="0"/>
                  </a:rPr>
                  <a:t>1</a:t>
                </a:r>
                <a:endParaRPr lang="es-ES_tradnl" b="1" dirty="0">
                  <a:solidFill>
                    <a:schemeClr val="bg1"/>
                  </a:solidFill>
                  <a:latin typeface="Arial Black" charset="0"/>
                  <a:ea typeface="Arial Black" charset="0"/>
                  <a:cs typeface="Arial Black" charset="0"/>
                </a:endParaRPr>
              </a:p>
            </p:txBody>
          </p:sp>
        </p:grpSp>
        <p:sp>
          <p:nvSpPr>
            <p:cNvPr id="34" name="Rectángulo 33"/>
            <p:cNvSpPr/>
            <p:nvPr/>
          </p:nvSpPr>
          <p:spPr>
            <a:xfrm>
              <a:off x="7288341" y="2565073"/>
              <a:ext cx="3891455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88900" lvl="0" algn="just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s-CO" altLang="es-ES_tradnl" dirty="0">
                  <a:solidFill>
                    <a:srgbClr val="000000"/>
                  </a:solidFill>
                  <a:latin typeface="Calibri" charset="0"/>
                  <a:ea typeface="Arial" charset="0"/>
                  <a:cs typeface="Arial" charset="0"/>
                </a:rPr>
                <a:t>Preparación del proceso de Evaluación del Desempeño Laboral (EDL) para período anual u ordinario</a:t>
              </a:r>
              <a:endParaRPr lang="es-CO" altLang="es-ES_tradnl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endParaRPr>
            </a:p>
          </p:txBody>
        </p:sp>
      </p:grpSp>
      <p:grpSp>
        <p:nvGrpSpPr>
          <p:cNvPr id="38" name="Agrupar 37"/>
          <p:cNvGrpSpPr/>
          <p:nvPr/>
        </p:nvGrpSpPr>
        <p:grpSpPr>
          <a:xfrm>
            <a:off x="863624" y="3222909"/>
            <a:ext cx="4740593" cy="923330"/>
            <a:chOff x="6750302" y="2565073"/>
            <a:chExt cx="4429494" cy="923330"/>
          </a:xfrm>
        </p:grpSpPr>
        <p:grpSp>
          <p:nvGrpSpPr>
            <p:cNvPr id="39" name="Agrupar 38"/>
            <p:cNvGrpSpPr/>
            <p:nvPr/>
          </p:nvGrpSpPr>
          <p:grpSpPr>
            <a:xfrm>
              <a:off x="6750302" y="2742501"/>
              <a:ext cx="465870" cy="465870"/>
              <a:chOff x="7374836" y="2396115"/>
              <a:chExt cx="465870" cy="465870"/>
            </a:xfrm>
          </p:grpSpPr>
          <p:sp>
            <p:nvSpPr>
              <p:cNvPr id="41" name="Elipse 40"/>
              <p:cNvSpPr/>
              <p:nvPr/>
            </p:nvSpPr>
            <p:spPr>
              <a:xfrm>
                <a:off x="7374836" y="2396115"/>
                <a:ext cx="465870" cy="46587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42" name="CuadroTexto 41"/>
              <p:cNvSpPr txBox="1"/>
              <p:nvPr/>
            </p:nvSpPr>
            <p:spPr>
              <a:xfrm>
                <a:off x="7447006" y="2435872"/>
                <a:ext cx="3163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_tradnl" b="1" dirty="0">
                    <a:solidFill>
                      <a:schemeClr val="bg1"/>
                    </a:solidFill>
                    <a:latin typeface="Arial Black" charset="0"/>
                    <a:ea typeface="Arial Black" charset="0"/>
                    <a:cs typeface="Arial Black" charset="0"/>
                  </a:rPr>
                  <a:t>2</a:t>
                </a:r>
              </a:p>
            </p:txBody>
          </p:sp>
        </p:grpSp>
        <p:sp>
          <p:nvSpPr>
            <p:cNvPr id="40" name="Rectángulo 39"/>
            <p:cNvSpPr/>
            <p:nvPr/>
          </p:nvSpPr>
          <p:spPr>
            <a:xfrm>
              <a:off x="7288341" y="2565073"/>
              <a:ext cx="3891455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88900" lvl="0" algn="just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s-CO" altLang="es-ES_tradnl" dirty="0">
                  <a:solidFill>
                    <a:srgbClr val="000000"/>
                  </a:solidFill>
                  <a:latin typeface="Calibri" charset="0"/>
                  <a:ea typeface="Arial" charset="0"/>
                  <a:cs typeface="Arial" charset="0"/>
                </a:rPr>
                <a:t>Concertación de compromisos laborales y competencias comportamentales en período anual u ordinario.</a:t>
              </a:r>
              <a:endParaRPr lang="es-CO" altLang="es-ES_tradnl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endParaRPr>
            </a:p>
          </p:txBody>
        </p:sp>
      </p:grpSp>
      <p:grpSp>
        <p:nvGrpSpPr>
          <p:cNvPr id="43" name="Agrupar 42"/>
          <p:cNvGrpSpPr/>
          <p:nvPr/>
        </p:nvGrpSpPr>
        <p:grpSpPr>
          <a:xfrm>
            <a:off x="863624" y="4206355"/>
            <a:ext cx="4740593" cy="923330"/>
            <a:chOff x="6750302" y="2565073"/>
            <a:chExt cx="4429494" cy="923330"/>
          </a:xfrm>
        </p:grpSpPr>
        <p:grpSp>
          <p:nvGrpSpPr>
            <p:cNvPr id="44" name="Agrupar 43"/>
            <p:cNvGrpSpPr/>
            <p:nvPr/>
          </p:nvGrpSpPr>
          <p:grpSpPr>
            <a:xfrm>
              <a:off x="6750302" y="2742501"/>
              <a:ext cx="465870" cy="465870"/>
              <a:chOff x="7374836" y="2396115"/>
              <a:chExt cx="465870" cy="465870"/>
            </a:xfrm>
          </p:grpSpPr>
          <p:sp>
            <p:nvSpPr>
              <p:cNvPr id="46" name="Elipse 45"/>
              <p:cNvSpPr/>
              <p:nvPr/>
            </p:nvSpPr>
            <p:spPr>
              <a:xfrm>
                <a:off x="7374836" y="2396115"/>
                <a:ext cx="465870" cy="46587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47" name="CuadroTexto 46"/>
              <p:cNvSpPr txBox="1"/>
              <p:nvPr/>
            </p:nvSpPr>
            <p:spPr>
              <a:xfrm>
                <a:off x="7447006" y="2435872"/>
                <a:ext cx="3163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_tradnl" b="1">
                    <a:solidFill>
                      <a:schemeClr val="bg1"/>
                    </a:solidFill>
                    <a:latin typeface="Arial Black" charset="0"/>
                    <a:ea typeface="Arial Black" charset="0"/>
                    <a:cs typeface="Arial Black" charset="0"/>
                  </a:rPr>
                  <a:t>3</a:t>
                </a:r>
                <a:endParaRPr lang="es-ES_tradnl" b="1" dirty="0">
                  <a:solidFill>
                    <a:schemeClr val="bg1"/>
                  </a:solidFill>
                  <a:latin typeface="Arial Black" charset="0"/>
                  <a:ea typeface="Arial Black" charset="0"/>
                  <a:cs typeface="Arial Black" charset="0"/>
                </a:endParaRPr>
              </a:p>
            </p:txBody>
          </p:sp>
        </p:grpSp>
        <p:sp>
          <p:nvSpPr>
            <p:cNvPr id="45" name="Rectángulo 44"/>
            <p:cNvSpPr/>
            <p:nvPr/>
          </p:nvSpPr>
          <p:spPr>
            <a:xfrm>
              <a:off x="7288341" y="2565073"/>
              <a:ext cx="3891455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88900"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s-CO" altLang="es-ES_tradnl" dirty="0">
                  <a:solidFill>
                    <a:srgbClr val="000000"/>
                  </a:solidFill>
                  <a:latin typeface="Calibri" charset="0"/>
                  <a:ea typeface="Arial" charset="0"/>
                  <a:cs typeface="Arial" charset="0"/>
                </a:rPr>
                <a:t>Seguimiento al desempeño laboral y al desarrollo de competencias comportamentales</a:t>
              </a:r>
              <a:r>
                <a:rPr lang="es-CO" altLang="es-ES_tradnl" dirty="0" smtClean="0">
                  <a:solidFill>
                    <a:srgbClr val="000000"/>
                  </a:solidFill>
                  <a:latin typeface="Calibri" charset="0"/>
                  <a:ea typeface="Arial" charset="0"/>
                  <a:cs typeface="Arial" charset="0"/>
                </a:rPr>
                <a:t>.</a:t>
              </a:r>
              <a:endParaRPr lang="es-CO" altLang="es-ES_tradnl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endParaRPr>
            </a:p>
          </p:txBody>
        </p:sp>
      </p:grpSp>
      <p:grpSp>
        <p:nvGrpSpPr>
          <p:cNvPr id="48" name="Agrupar 47"/>
          <p:cNvGrpSpPr/>
          <p:nvPr/>
        </p:nvGrpSpPr>
        <p:grpSpPr>
          <a:xfrm>
            <a:off x="863624" y="5131799"/>
            <a:ext cx="4740593" cy="465870"/>
            <a:chOff x="6750302" y="2742501"/>
            <a:chExt cx="4429494" cy="465870"/>
          </a:xfrm>
        </p:grpSpPr>
        <p:grpSp>
          <p:nvGrpSpPr>
            <p:cNvPr id="49" name="Agrupar 48"/>
            <p:cNvGrpSpPr/>
            <p:nvPr/>
          </p:nvGrpSpPr>
          <p:grpSpPr>
            <a:xfrm>
              <a:off x="6750302" y="2742501"/>
              <a:ext cx="465870" cy="465870"/>
              <a:chOff x="7374836" y="2396115"/>
              <a:chExt cx="465870" cy="465870"/>
            </a:xfrm>
          </p:grpSpPr>
          <p:sp>
            <p:nvSpPr>
              <p:cNvPr id="51" name="Elipse 50"/>
              <p:cNvSpPr/>
              <p:nvPr/>
            </p:nvSpPr>
            <p:spPr>
              <a:xfrm>
                <a:off x="7374836" y="2396115"/>
                <a:ext cx="465870" cy="46587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52" name="CuadroTexto 51"/>
              <p:cNvSpPr txBox="1"/>
              <p:nvPr/>
            </p:nvSpPr>
            <p:spPr>
              <a:xfrm>
                <a:off x="7447006" y="2435872"/>
                <a:ext cx="3163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_tradnl" b="1" dirty="0" smtClean="0">
                    <a:solidFill>
                      <a:schemeClr val="bg1"/>
                    </a:solidFill>
                    <a:latin typeface="Arial Black" charset="0"/>
                    <a:ea typeface="Arial Black" charset="0"/>
                    <a:cs typeface="Arial Black" charset="0"/>
                  </a:rPr>
                  <a:t>4</a:t>
                </a:r>
                <a:endParaRPr lang="es-ES_tradnl" b="1" dirty="0">
                  <a:solidFill>
                    <a:schemeClr val="bg1"/>
                  </a:solidFill>
                  <a:latin typeface="Arial Black" charset="0"/>
                  <a:ea typeface="Arial Black" charset="0"/>
                  <a:cs typeface="Arial Black" charset="0"/>
                </a:endParaRPr>
              </a:p>
            </p:txBody>
          </p:sp>
        </p:grpSp>
        <p:sp>
          <p:nvSpPr>
            <p:cNvPr id="50" name="Rectángulo 49"/>
            <p:cNvSpPr/>
            <p:nvPr/>
          </p:nvSpPr>
          <p:spPr>
            <a:xfrm>
              <a:off x="7288341" y="2783439"/>
              <a:ext cx="3891455" cy="36933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88900"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s-CO" altLang="es-ES_tradnl" smtClean="0">
                  <a:solidFill>
                    <a:srgbClr val="000000"/>
                  </a:solidFill>
                  <a:latin typeface="Calibri" charset="0"/>
                  <a:ea typeface="Arial" charset="0"/>
                  <a:cs typeface="Arial" charset="0"/>
                </a:rPr>
                <a:t>Evaluaciones Parciales.</a:t>
              </a:r>
              <a:endParaRPr lang="es-CO" altLang="es-ES_tradnl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endParaRPr>
            </a:p>
          </p:txBody>
        </p:sp>
      </p:grpSp>
      <p:pic>
        <p:nvPicPr>
          <p:cNvPr id="54" name="Imagen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645" y="1496484"/>
            <a:ext cx="1497572" cy="636187"/>
          </a:xfrm>
          <a:prstGeom prst="rect">
            <a:avLst/>
          </a:prstGeom>
        </p:spPr>
      </p:pic>
      <p:pic>
        <p:nvPicPr>
          <p:cNvPr id="55" name="Imagen 5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32" y="1480631"/>
            <a:ext cx="1572204" cy="667892"/>
          </a:xfrm>
          <a:prstGeom prst="rect">
            <a:avLst/>
          </a:prstGeom>
        </p:spPr>
      </p:pic>
      <p:grpSp>
        <p:nvGrpSpPr>
          <p:cNvPr id="56" name="Agrupar 55"/>
          <p:cNvGrpSpPr/>
          <p:nvPr/>
        </p:nvGrpSpPr>
        <p:grpSpPr>
          <a:xfrm>
            <a:off x="863624" y="5680887"/>
            <a:ext cx="4740593" cy="646331"/>
            <a:chOff x="6750302" y="2619665"/>
            <a:chExt cx="4429494" cy="646331"/>
          </a:xfrm>
        </p:grpSpPr>
        <p:grpSp>
          <p:nvGrpSpPr>
            <p:cNvPr id="57" name="Agrupar 56"/>
            <p:cNvGrpSpPr/>
            <p:nvPr/>
          </p:nvGrpSpPr>
          <p:grpSpPr>
            <a:xfrm>
              <a:off x="6750302" y="2742501"/>
              <a:ext cx="465870" cy="465870"/>
              <a:chOff x="7374836" y="2396115"/>
              <a:chExt cx="465870" cy="465870"/>
            </a:xfrm>
          </p:grpSpPr>
          <p:sp>
            <p:nvSpPr>
              <p:cNvPr id="59" name="Elipse 58"/>
              <p:cNvSpPr/>
              <p:nvPr/>
            </p:nvSpPr>
            <p:spPr>
              <a:xfrm>
                <a:off x="7374836" y="2396115"/>
                <a:ext cx="465870" cy="46587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60" name="CuadroTexto 59"/>
              <p:cNvSpPr txBox="1"/>
              <p:nvPr/>
            </p:nvSpPr>
            <p:spPr>
              <a:xfrm>
                <a:off x="7447006" y="2435872"/>
                <a:ext cx="3163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_tradnl" b="1" dirty="0">
                    <a:solidFill>
                      <a:schemeClr val="bg1"/>
                    </a:solidFill>
                    <a:latin typeface="Arial Black" charset="0"/>
                    <a:ea typeface="Arial Black" charset="0"/>
                    <a:cs typeface="Arial Black" charset="0"/>
                  </a:rPr>
                  <a:t>5</a:t>
                </a:r>
              </a:p>
            </p:txBody>
          </p:sp>
        </p:grpSp>
        <p:sp>
          <p:nvSpPr>
            <p:cNvPr id="58" name="Rectángulo 57"/>
            <p:cNvSpPr/>
            <p:nvPr/>
          </p:nvSpPr>
          <p:spPr>
            <a:xfrm>
              <a:off x="7288341" y="2619665"/>
              <a:ext cx="3891455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88900"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s-CO" altLang="es-ES_tradnl">
                  <a:solidFill>
                    <a:srgbClr val="000000"/>
                  </a:solidFill>
                  <a:latin typeface="Calibri" charset="0"/>
                  <a:ea typeface="Arial" charset="0"/>
                  <a:cs typeface="Arial" charset="0"/>
                </a:rPr>
                <a:t>Evaluación definitiva en período anual u ordinario.</a:t>
              </a:r>
              <a:endParaRPr lang="es-CO" altLang="es-ES_tradnl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46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97455" y="4274545"/>
            <a:ext cx="11589745" cy="12559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65" name="Imagen 6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1859" y="2692595"/>
            <a:ext cx="38100" cy="2514600"/>
          </a:xfrm>
          <a:prstGeom prst="rect">
            <a:avLst/>
          </a:prstGeom>
        </p:spPr>
      </p:pic>
      <p:pic>
        <p:nvPicPr>
          <p:cNvPr id="64" name="Imagen 6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6065" y="2663027"/>
            <a:ext cx="38100" cy="25146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91055" y="-286602"/>
            <a:ext cx="12453798" cy="9719414"/>
          </a:xfrm>
          <a:prstGeom prst="rect">
            <a:avLst/>
          </a:prstGeom>
        </p:spPr>
      </p:pic>
      <p:sp>
        <p:nvSpPr>
          <p:cNvPr id="21" name="Rectángulo 20"/>
          <p:cNvSpPr/>
          <p:nvPr/>
        </p:nvSpPr>
        <p:spPr>
          <a:xfrm>
            <a:off x="563418" y="557961"/>
            <a:ext cx="1076643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dirty="0" smtClean="0">
                <a:ln w="0"/>
                <a:solidFill>
                  <a:schemeClr val="accent5"/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Arial" charset="0"/>
                <a:ea typeface="Arial" charset="0"/>
                <a:cs typeface="Arial" charset="0"/>
              </a:rPr>
              <a:t>¿Quién es el responsable de la conformación</a:t>
            </a:r>
          </a:p>
        </p:txBody>
      </p:sp>
      <p:cxnSp>
        <p:nvCxnSpPr>
          <p:cNvPr id="25" name="Conector recto 24"/>
          <p:cNvCxnSpPr/>
          <p:nvPr/>
        </p:nvCxnSpPr>
        <p:spPr>
          <a:xfrm>
            <a:off x="3664198" y="1600404"/>
            <a:ext cx="4408331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11329850" y="6191792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b="1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03</a:t>
            </a:r>
            <a:endParaRPr lang="es-ES_tradnl" sz="3200" b="1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52247" y="6522651"/>
            <a:ext cx="9703940" cy="25391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lvl="2" algn="r"/>
            <a:r>
              <a:rPr lang="es-ES" sz="1050" spc="3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SISTEMA TIPO EDL </a:t>
            </a:r>
            <a:r>
              <a:rPr lang="mr-IN" sz="1050" spc="3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s-ES" sz="1050" spc="3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Diferencias entre el Acuerdo 565 de 2016 y el Acuerdo 617 de 2018</a:t>
            </a:r>
            <a:endParaRPr lang="es-ES_tradnl" sz="1050" spc="300" dirty="0">
              <a:solidFill>
                <a:schemeClr val="bg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4" name="Imagen 5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819" y="1943234"/>
            <a:ext cx="1497572" cy="636187"/>
          </a:xfrm>
          <a:prstGeom prst="rect">
            <a:avLst/>
          </a:prstGeom>
        </p:spPr>
      </p:pic>
      <p:pic>
        <p:nvPicPr>
          <p:cNvPr id="55" name="Imagen 5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679" y="1897881"/>
            <a:ext cx="1572204" cy="667893"/>
          </a:xfrm>
          <a:prstGeom prst="rect">
            <a:avLst/>
          </a:prstGeom>
        </p:spPr>
      </p:pic>
      <p:sp>
        <p:nvSpPr>
          <p:cNvPr id="61" name="Rectángulo 60"/>
          <p:cNvSpPr/>
          <p:nvPr/>
        </p:nvSpPr>
        <p:spPr>
          <a:xfrm>
            <a:off x="563418" y="962944"/>
            <a:ext cx="107664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dirty="0">
                <a:ln w="0"/>
                <a:solidFill>
                  <a:schemeClr val="accent5"/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Arial Black" charset="0"/>
                <a:ea typeface="Arial Black" charset="0"/>
                <a:cs typeface="Arial Black" charset="0"/>
              </a:rPr>
              <a:t>d</a:t>
            </a:r>
            <a:r>
              <a:rPr lang="es-ES" sz="4000" dirty="0" smtClean="0">
                <a:ln w="0"/>
                <a:solidFill>
                  <a:schemeClr val="accent5"/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Arial Black" charset="0"/>
                <a:ea typeface="Arial Black" charset="0"/>
                <a:cs typeface="Arial Black" charset="0"/>
              </a:rPr>
              <a:t>e la Comisión Evaluadora?</a:t>
            </a:r>
          </a:p>
        </p:txBody>
      </p:sp>
      <p:sp>
        <p:nvSpPr>
          <p:cNvPr id="62" name="Rectángulo 61"/>
          <p:cNvSpPr/>
          <p:nvPr/>
        </p:nvSpPr>
        <p:spPr>
          <a:xfrm>
            <a:off x="7325470" y="2646257"/>
            <a:ext cx="3947576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800" dirty="0" smtClean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Arial" charset="0"/>
                <a:ea typeface="Arial" charset="0"/>
                <a:cs typeface="Arial" charset="0"/>
              </a:rPr>
              <a:t>Jefe de la Unidad de</a:t>
            </a:r>
          </a:p>
          <a:p>
            <a:r>
              <a:rPr lang="es-ES" sz="2800" dirty="0" smtClean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Arial" charset="0"/>
                <a:ea typeface="Arial" charset="0"/>
                <a:cs typeface="Arial" charset="0"/>
              </a:rPr>
              <a:t>Personal o quien haga</a:t>
            </a:r>
          </a:p>
          <a:p>
            <a:r>
              <a:rPr lang="es-ES" sz="2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Arial" charset="0"/>
                <a:ea typeface="Arial" charset="0"/>
                <a:cs typeface="Arial" charset="0"/>
              </a:rPr>
              <a:t>s</a:t>
            </a:r>
            <a:r>
              <a:rPr lang="es-ES" sz="2800" dirty="0" smtClean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Arial" charset="0"/>
                <a:ea typeface="Arial" charset="0"/>
                <a:cs typeface="Arial" charset="0"/>
              </a:rPr>
              <a:t>us veces</a:t>
            </a:r>
            <a:endParaRPr lang="es-ES" sz="2800" dirty="0">
              <a:ln w="0"/>
              <a:solidFill>
                <a:schemeClr val="tx1">
                  <a:lumMod val="75000"/>
                  <a:lumOff val="25000"/>
                </a:schemeClr>
              </a:solidFill>
              <a:effectLst>
                <a:outerShdw sx="1000" sy="1000" algn="ctr" rotWithShape="0">
                  <a:srgbClr val="6E747A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3" name="Rectángulo 62"/>
          <p:cNvSpPr/>
          <p:nvPr/>
        </p:nvSpPr>
        <p:spPr>
          <a:xfrm>
            <a:off x="941624" y="2646257"/>
            <a:ext cx="394757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s-ES" sz="2800" dirty="0" smtClean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Arial" charset="0"/>
                <a:ea typeface="Arial" charset="0"/>
                <a:cs typeface="Arial" charset="0"/>
              </a:rPr>
              <a:t>Jefe de la entidad</a:t>
            </a:r>
          </a:p>
          <a:p>
            <a:pPr algn="r"/>
            <a:r>
              <a:rPr lang="es-ES" sz="2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Arial" charset="0"/>
                <a:ea typeface="Arial" charset="0"/>
                <a:cs typeface="Arial" charset="0"/>
              </a:rPr>
              <a:t>o</a:t>
            </a:r>
            <a:r>
              <a:rPr lang="es-ES" sz="2800" dirty="0" smtClean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Arial" charset="0"/>
                <a:ea typeface="Arial" charset="0"/>
                <a:cs typeface="Arial" charset="0"/>
              </a:rPr>
              <a:t> nominador</a:t>
            </a:r>
            <a:endParaRPr lang="es-ES" sz="2800" dirty="0">
              <a:ln w="0"/>
              <a:solidFill>
                <a:schemeClr val="tx1">
                  <a:lumMod val="75000"/>
                  <a:lumOff val="25000"/>
                </a:schemeClr>
              </a:solidFill>
              <a:effectLst>
                <a:outerShdw sx="1000" sy="1000" algn="ctr" rotWithShape="0">
                  <a:srgbClr val="6E747A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91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5512220" y="2663027"/>
            <a:ext cx="1009366" cy="2544168"/>
            <a:chOff x="6090593" y="2663027"/>
            <a:chExt cx="1009366" cy="2544168"/>
          </a:xfrm>
        </p:grpSpPr>
        <p:pic>
          <p:nvPicPr>
            <p:cNvPr id="65" name="Imagen 6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61859" y="2692595"/>
              <a:ext cx="38100" cy="2514600"/>
            </a:xfrm>
            <a:prstGeom prst="rect">
              <a:avLst/>
            </a:prstGeom>
          </p:spPr>
        </p:pic>
        <p:pic>
          <p:nvPicPr>
            <p:cNvPr id="64" name="Imagen 6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0593" y="2663027"/>
              <a:ext cx="38100" cy="2514600"/>
            </a:xfrm>
            <a:prstGeom prst="rect">
              <a:avLst/>
            </a:prstGeom>
          </p:spPr>
        </p:pic>
      </p:grpSp>
      <p:pic>
        <p:nvPicPr>
          <p:cNvPr id="14" name="Imagen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782" y="3720386"/>
            <a:ext cx="7182242" cy="3331500"/>
          </a:xfrm>
          <a:prstGeom prst="rect">
            <a:avLst/>
          </a:prstGeom>
        </p:spPr>
      </p:pic>
      <p:sp>
        <p:nvSpPr>
          <p:cNvPr id="21" name="Rectángulo 20"/>
          <p:cNvSpPr/>
          <p:nvPr/>
        </p:nvSpPr>
        <p:spPr>
          <a:xfrm>
            <a:off x="563418" y="669253"/>
            <a:ext cx="107664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dirty="0" smtClean="0">
                <a:ln w="0"/>
                <a:solidFill>
                  <a:schemeClr val="accent5"/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Arial" charset="0"/>
                <a:ea typeface="Arial" charset="0"/>
                <a:cs typeface="Arial" charset="0"/>
              </a:rPr>
              <a:t>Concertación de </a:t>
            </a:r>
            <a:r>
              <a:rPr lang="es-ES" sz="4000" b="1" dirty="0" smtClean="0">
                <a:ln w="0"/>
                <a:solidFill>
                  <a:schemeClr val="accent5"/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Arial Black" charset="0"/>
                <a:ea typeface="Arial Black" charset="0"/>
                <a:cs typeface="Arial Black" charset="0"/>
              </a:rPr>
              <a:t>Compromisos</a:t>
            </a:r>
          </a:p>
        </p:txBody>
      </p:sp>
      <p:cxnSp>
        <p:nvCxnSpPr>
          <p:cNvPr id="25" name="Conector recto 24"/>
          <p:cNvCxnSpPr/>
          <p:nvPr/>
        </p:nvCxnSpPr>
        <p:spPr>
          <a:xfrm>
            <a:off x="3742468" y="1388676"/>
            <a:ext cx="4408331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11329850" y="6191792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b="1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04</a:t>
            </a:r>
            <a:endParaRPr lang="es-ES_tradnl" sz="3200" b="1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52247" y="6522651"/>
            <a:ext cx="9703940" cy="25391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lvl="2" algn="r"/>
            <a:r>
              <a:rPr lang="es-ES" sz="1050" spc="3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SISTEMA TIPO EDL </a:t>
            </a:r>
            <a:r>
              <a:rPr lang="mr-IN" sz="1050" spc="3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s-ES" sz="1050" spc="3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Diferencias entre el Acuerdo 565 de 2016 y el Acuerdo 617 de 2018</a:t>
            </a:r>
            <a:endParaRPr lang="es-ES_tradnl" sz="1050" spc="300" dirty="0">
              <a:solidFill>
                <a:schemeClr val="bg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4" name="Imagen 5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654" y="1717841"/>
            <a:ext cx="1497572" cy="636187"/>
          </a:xfrm>
          <a:prstGeom prst="rect">
            <a:avLst/>
          </a:prstGeom>
        </p:spPr>
      </p:pic>
      <p:pic>
        <p:nvPicPr>
          <p:cNvPr id="55" name="Imagen 5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076" y="1699000"/>
            <a:ext cx="1572204" cy="667893"/>
          </a:xfrm>
          <a:prstGeom prst="rect">
            <a:avLst/>
          </a:prstGeom>
        </p:spPr>
      </p:pic>
      <p:sp>
        <p:nvSpPr>
          <p:cNvPr id="63" name="Rectángulo 62"/>
          <p:cNvSpPr/>
          <p:nvPr/>
        </p:nvSpPr>
        <p:spPr>
          <a:xfrm>
            <a:off x="1027444" y="2427889"/>
            <a:ext cx="432578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>
              <a:defRPr/>
            </a:pPr>
            <a:r>
              <a:rPr lang="es-MX" altLang="es-ES" sz="2000" b="1" dirty="0">
                <a:latin typeface="Arial Black" charset="0"/>
                <a:ea typeface="Arial Black" charset="0"/>
                <a:cs typeface="Arial Black" charset="0"/>
              </a:rPr>
              <a:t>Período anual u ordinario: </a:t>
            </a:r>
            <a:endParaRPr lang="es-MX" altLang="es-ES" sz="2000" b="1" dirty="0" smtClean="0">
              <a:latin typeface="Arial Black" charset="0"/>
              <a:ea typeface="Arial Black" charset="0"/>
              <a:cs typeface="Arial Black" charset="0"/>
            </a:endParaRPr>
          </a:p>
          <a:p>
            <a:pPr algn="r">
              <a:defRPr/>
            </a:pPr>
            <a:r>
              <a:rPr lang="es-MX" altLang="es-ES" sz="2000" dirty="0" smtClean="0">
                <a:latin typeface="Arial" charset="0"/>
                <a:ea typeface="Arial" charset="0"/>
                <a:cs typeface="Arial" charset="0"/>
              </a:rPr>
              <a:t>A</a:t>
            </a:r>
            <a:r>
              <a:rPr lang="es-CO" altLang="es-ES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CO" altLang="es-ES" sz="2000" dirty="0">
                <a:latin typeface="Arial" charset="0"/>
                <a:ea typeface="Arial" charset="0"/>
                <a:cs typeface="Arial" charset="0"/>
              </a:rPr>
              <a:t>más tardar el veinte ocho (28) de febrero de cada año. 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1016068" y="3576581"/>
            <a:ext cx="432578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>
              <a:defRPr/>
            </a:pPr>
            <a:r>
              <a:rPr lang="es-MX" altLang="es-ES" sz="2000" b="1" dirty="0">
                <a:latin typeface="Arial Black" charset="0"/>
                <a:ea typeface="Arial Black" charset="0"/>
                <a:cs typeface="Arial Black" charset="0"/>
              </a:rPr>
              <a:t>Período </a:t>
            </a:r>
            <a:r>
              <a:rPr lang="es-MX" altLang="es-ES" sz="2000" b="1">
                <a:latin typeface="Arial Black" charset="0"/>
                <a:ea typeface="Arial Black" charset="0"/>
                <a:cs typeface="Arial Black" charset="0"/>
              </a:rPr>
              <a:t>de </a:t>
            </a:r>
            <a:r>
              <a:rPr lang="es-MX" altLang="es-ES" sz="2000" b="1" smtClean="0">
                <a:latin typeface="Arial Black" charset="0"/>
                <a:ea typeface="Arial Black" charset="0"/>
                <a:cs typeface="Arial Black" charset="0"/>
              </a:rPr>
              <a:t>prueba:</a:t>
            </a:r>
            <a:endParaRPr lang="es-CO" altLang="es-ES" sz="2000" b="1" dirty="0" smtClean="0">
              <a:latin typeface="Arial Black" charset="0"/>
              <a:ea typeface="Arial Black" charset="0"/>
              <a:cs typeface="Arial Black" charset="0"/>
            </a:endParaRPr>
          </a:p>
          <a:p>
            <a:pPr algn="r">
              <a:defRPr/>
            </a:pPr>
            <a:r>
              <a:rPr lang="es-CO" altLang="es-ES" sz="2000" dirty="0" smtClean="0">
                <a:latin typeface="Arial" charset="0"/>
                <a:ea typeface="Arial" charset="0"/>
                <a:cs typeface="Arial" charset="0"/>
              </a:rPr>
              <a:t>Durante </a:t>
            </a:r>
            <a:r>
              <a:rPr lang="es-CO" altLang="es-ES" sz="2000" dirty="0">
                <a:latin typeface="Arial" charset="0"/>
                <a:ea typeface="Arial" charset="0"/>
                <a:cs typeface="Arial" charset="0"/>
              </a:rPr>
              <a:t>los primeros diez (10) días hábiles de iniciado el período.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6678701" y="2500319"/>
            <a:ext cx="432578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defRPr/>
            </a:pPr>
            <a:r>
              <a:rPr lang="es-MX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charset="0"/>
                <a:ea typeface="Arial Black" charset="0"/>
                <a:cs typeface="Arial Black" charset="0"/>
              </a:rPr>
              <a:t>Período anual y Período de </a:t>
            </a:r>
            <a:r>
              <a:rPr lang="es-MX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charset="0"/>
                <a:ea typeface="Arial Black" charset="0"/>
                <a:cs typeface="Arial Black" charset="0"/>
              </a:rPr>
              <a:t>Prueba:</a:t>
            </a:r>
          </a:p>
          <a:p>
            <a:pPr>
              <a:defRPr/>
            </a:pPr>
            <a:r>
              <a:rPr lang="es-CO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Se </a:t>
            </a:r>
            <a:r>
              <a:rPr lang="es-CO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debe realizar dentro de los quince (15) días hábiles siguientes del inicio del período de evaluación anual o de la posesión del servidor. </a:t>
            </a:r>
          </a:p>
        </p:txBody>
      </p:sp>
    </p:spTree>
    <p:extLst>
      <p:ext uri="{BB962C8B-B14F-4D97-AF65-F5344CB8AC3E}">
        <p14:creationId xmlns:p14="http://schemas.microsoft.com/office/powerpoint/2010/main" val="153149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843" y="3778753"/>
            <a:ext cx="7182242" cy="33315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7231296" y="4590229"/>
            <a:ext cx="3784563" cy="1611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22" name="Conector recto 21"/>
          <p:cNvCxnSpPr/>
          <p:nvPr/>
        </p:nvCxnSpPr>
        <p:spPr>
          <a:xfrm>
            <a:off x="6607528" y="4754544"/>
            <a:ext cx="4408331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Agrupar 1"/>
          <p:cNvGrpSpPr/>
          <p:nvPr/>
        </p:nvGrpSpPr>
        <p:grpSpPr>
          <a:xfrm>
            <a:off x="5512220" y="2239944"/>
            <a:ext cx="1009366" cy="2544168"/>
            <a:chOff x="6090593" y="2663027"/>
            <a:chExt cx="1009366" cy="2544168"/>
          </a:xfrm>
        </p:grpSpPr>
        <p:pic>
          <p:nvPicPr>
            <p:cNvPr id="65" name="Imagen 6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61859" y="2692595"/>
              <a:ext cx="38100" cy="2514600"/>
            </a:xfrm>
            <a:prstGeom prst="rect">
              <a:avLst/>
            </a:prstGeom>
          </p:spPr>
        </p:pic>
        <p:pic>
          <p:nvPicPr>
            <p:cNvPr id="64" name="Imagen 6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0593" y="2663027"/>
              <a:ext cx="38100" cy="2514600"/>
            </a:xfrm>
            <a:prstGeom prst="rect">
              <a:avLst/>
            </a:prstGeom>
          </p:spPr>
        </p:pic>
      </p:grpSp>
      <p:sp>
        <p:nvSpPr>
          <p:cNvPr id="21" name="Rectángulo 20"/>
          <p:cNvSpPr/>
          <p:nvPr/>
        </p:nvSpPr>
        <p:spPr>
          <a:xfrm>
            <a:off x="563418" y="669253"/>
            <a:ext cx="107664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dirty="0" smtClean="0">
                <a:ln w="0"/>
                <a:solidFill>
                  <a:schemeClr val="accent5"/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Arial" charset="0"/>
                <a:ea typeface="Arial" charset="0"/>
                <a:cs typeface="Arial" charset="0"/>
              </a:rPr>
              <a:t>Concertación de </a:t>
            </a:r>
            <a:r>
              <a:rPr lang="es-ES" sz="4000" b="1" dirty="0" smtClean="0">
                <a:ln w="0"/>
                <a:solidFill>
                  <a:schemeClr val="accent5"/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Arial Black" charset="0"/>
                <a:ea typeface="Arial Black" charset="0"/>
                <a:cs typeface="Arial Black" charset="0"/>
              </a:rPr>
              <a:t>Compromisos</a:t>
            </a:r>
          </a:p>
        </p:txBody>
      </p:sp>
      <p:cxnSp>
        <p:nvCxnSpPr>
          <p:cNvPr id="25" name="Conector recto 24"/>
          <p:cNvCxnSpPr/>
          <p:nvPr/>
        </p:nvCxnSpPr>
        <p:spPr>
          <a:xfrm>
            <a:off x="3742468" y="1320436"/>
            <a:ext cx="4408331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11329850" y="6191792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b="1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05</a:t>
            </a:r>
            <a:endParaRPr lang="es-ES_tradnl" sz="3200" b="1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52247" y="6522651"/>
            <a:ext cx="9703940" cy="25391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lvl="2" algn="r"/>
            <a:r>
              <a:rPr lang="es-ES" sz="1050" spc="3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SISTEMA TIPO EDL </a:t>
            </a:r>
            <a:r>
              <a:rPr lang="mr-IN" sz="1050" spc="3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s-ES" sz="1050" spc="3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Diferencias entre el Acuerdo 565 de 2016 y el Acuerdo 617 de 2018</a:t>
            </a:r>
            <a:endParaRPr lang="es-ES_tradnl" sz="1050" spc="300" dirty="0">
              <a:solidFill>
                <a:schemeClr val="bg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4" name="Imagen 5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609" y="1528100"/>
            <a:ext cx="1237663" cy="525775"/>
          </a:xfrm>
          <a:prstGeom prst="rect">
            <a:avLst/>
          </a:prstGeom>
        </p:spPr>
      </p:pic>
      <p:pic>
        <p:nvPicPr>
          <p:cNvPr id="55" name="Imagen 5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507" y="1512011"/>
            <a:ext cx="1299342" cy="551977"/>
          </a:xfrm>
          <a:prstGeom prst="rect">
            <a:avLst/>
          </a:prstGeom>
        </p:spPr>
      </p:pic>
      <p:sp>
        <p:nvSpPr>
          <p:cNvPr id="63" name="Rectángulo 62"/>
          <p:cNvSpPr/>
          <p:nvPr/>
        </p:nvSpPr>
        <p:spPr>
          <a:xfrm>
            <a:off x="752247" y="2192204"/>
            <a:ext cx="460098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>
              <a:defRPr/>
            </a:pPr>
            <a:r>
              <a:rPr lang="es-MX" altLang="es-ES" sz="2000" b="1" dirty="0" smtClean="0">
                <a:latin typeface="Arial Black" charset="0"/>
                <a:ea typeface="Arial Black" charset="0"/>
                <a:cs typeface="Arial Black" charset="0"/>
              </a:rPr>
              <a:t>Compromisos Laborales:</a:t>
            </a:r>
            <a:endParaRPr lang="es-CO" altLang="es-ES" sz="2000" dirty="0">
              <a:latin typeface="Arial" charset="0"/>
              <a:ea typeface="Arial" charset="0"/>
              <a:cs typeface="Arial" charset="0"/>
            </a:endParaRPr>
          </a:p>
          <a:p>
            <a:pPr algn="r">
              <a:defRPr/>
            </a:pPr>
            <a:r>
              <a:rPr lang="es-CO" sz="2000" dirty="0" smtClean="0">
                <a:latin typeface="Arial" charset="0"/>
                <a:ea typeface="Arial" charset="0"/>
                <a:cs typeface="Arial" charset="0"/>
              </a:rPr>
              <a:t>Periodo </a:t>
            </a:r>
            <a:r>
              <a:rPr lang="es-CO" sz="2000" dirty="0">
                <a:latin typeface="Arial" charset="0"/>
                <a:ea typeface="Arial" charset="0"/>
                <a:cs typeface="Arial" charset="0"/>
              </a:rPr>
              <a:t>Anual u ordinario: 3 a 5 compromisos</a:t>
            </a:r>
            <a:r>
              <a:rPr lang="es-CO" sz="2000" dirty="0" smtClean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r">
              <a:defRPr/>
            </a:pPr>
            <a:r>
              <a:rPr lang="es-CO" sz="2000" dirty="0" smtClean="0">
                <a:latin typeface="Arial" charset="0"/>
                <a:ea typeface="Arial" charset="0"/>
                <a:cs typeface="Arial" charset="0"/>
              </a:rPr>
              <a:t>Per</a:t>
            </a:r>
            <a:r>
              <a:rPr lang="es-ES" sz="2000" dirty="0" err="1" smtClean="0">
                <a:latin typeface="Arial" charset="0"/>
                <a:ea typeface="Arial" charset="0"/>
                <a:cs typeface="Arial" charset="0"/>
              </a:rPr>
              <a:t>íodo</a:t>
            </a:r>
            <a:r>
              <a:rPr lang="es-ES" sz="2000" dirty="0" smtClean="0">
                <a:latin typeface="Arial" charset="0"/>
                <a:ea typeface="Arial" charset="0"/>
                <a:cs typeface="Arial" charset="0"/>
              </a:rPr>
              <a:t> de Prueba: Max 3.</a:t>
            </a:r>
            <a:endParaRPr lang="es-CO" sz="2000" dirty="0" smtClean="0">
              <a:latin typeface="Arial" charset="0"/>
              <a:ea typeface="Arial" charset="0"/>
              <a:cs typeface="Arial" charset="0"/>
            </a:endParaRPr>
          </a:p>
          <a:p>
            <a:pPr algn="r">
              <a:defRPr/>
            </a:pPr>
            <a:endParaRPr lang="es-CO" sz="2000" dirty="0"/>
          </a:p>
        </p:txBody>
      </p:sp>
      <p:sp>
        <p:nvSpPr>
          <p:cNvPr id="16" name="Rectángulo 15"/>
          <p:cNvSpPr/>
          <p:nvPr/>
        </p:nvSpPr>
        <p:spPr>
          <a:xfrm>
            <a:off x="1016068" y="3658469"/>
            <a:ext cx="432578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>
              <a:defRPr/>
            </a:pPr>
            <a:r>
              <a:rPr lang="es-ES" altLang="es-ES" sz="2000" b="1" dirty="0" smtClean="0">
                <a:latin typeface="Arial Black" charset="0"/>
                <a:ea typeface="Arial Black" charset="0"/>
                <a:cs typeface="Arial Black" charset="0"/>
              </a:rPr>
              <a:t>Competencias Comportamentales:</a:t>
            </a:r>
            <a:endParaRPr lang="es-CO" altLang="es-ES" sz="2000" b="1" dirty="0" smtClean="0">
              <a:latin typeface="Arial Black" charset="0"/>
              <a:ea typeface="Arial Black" charset="0"/>
              <a:cs typeface="Arial Black" charset="0"/>
            </a:endParaRPr>
          </a:p>
          <a:p>
            <a:pPr algn="r">
              <a:defRPr/>
            </a:pPr>
            <a:r>
              <a:rPr lang="es-CO" altLang="es-ES" sz="2000" dirty="0" smtClean="0">
                <a:latin typeface="Arial" charset="0"/>
                <a:ea typeface="Arial" charset="0"/>
                <a:cs typeface="Arial" charset="0"/>
              </a:rPr>
              <a:t>4 competencias</a:t>
            </a:r>
            <a:endParaRPr lang="es-CO" altLang="es-E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6678700" y="2220360"/>
            <a:ext cx="485365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defRPr/>
            </a:pPr>
            <a:r>
              <a:rPr lang="es-MX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charset="0"/>
                <a:ea typeface="Arial Black" charset="0"/>
                <a:cs typeface="Arial Black" charset="0"/>
              </a:rPr>
              <a:t>Compromisos Funcionales:</a:t>
            </a:r>
          </a:p>
          <a:p>
            <a:pPr algn="just">
              <a:defRPr/>
            </a:pPr>
            <a:r>
              <a:rPr lang="es-CO" sz="2000" dirty="0">
                <a:latin typeface="Arial" charset="0"/>
                <a:ea typeface="Arial" charset="0"/>
                <a:cs typeface="Arial" charset="0"/>
              </a:rPr>
              <a:t>Periodo Anual: Máximo 5 compromisos</a:t>
            </a:r>
            <a:r>
              <a:rPr lang="es-CO" sz="2000" dirty="0" smtClean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algn="just">
              <a:defRPr/>
            </a:pPr>
            <a:r>
              <a:rPr lang="es-CO" sz="2000" dirty="0" smtClean="0">
                <a:latin typeface="Arial" charset="0"/>
                <a:ea typeface="Arial" charset="0"/>
                <a:cs typeface="Arial" charset="0"/>
              </a:rPr>
              <a:t>Per</a:t>
            </a:r>
            <a:r>
              <a:rPr lang="es-ES" sz="2000" dirty="0" err="1" smtClean="0">
                <a:latin typeface="Arial" charset="0"/>
                <a:ea typeface="Arial" charset="0"/>
                <a:cs typeface="Arial" charset="0"/>
              </a:rPr>
              <a:t>íodo</a:t>
            </a:r>
            <a:r>
              <a:rPr lang="es-ES" sz="2000" dirty="0" smtClean="0">
                <a:latin typeface="Arial" charset="0"/>
                <a:ea typeface="Arial" charset="0"/>
                <a:cs typeface="Arial" charset="0"/>
              </a:rPr>
              <a:t> de Prueba: Max 3.</a:t>
            </a:r>
            <a:endParaRPr lang="es-CO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6678700" y="3362682"/>
            <a:ext cx="485365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defRPr/>
            </a:pPr>
            <a:r>
              <a:rPr lang="es-MX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charset="0"/>
                <a:ea typeface="Arial Black" charset="0"/>
                <a:cs typeface="Arial Black" charset="0"/>
              </a:rPr>
              <a:t>Compromisos Comportamentales:</a:t>
            </a:r>
          </a:p>
          <a:p>
            <a:pPr>
              <a:defRPr/>
            </a:pPr>
            <a:r>
              <a:rPr lang="es-MX" sz="2000" dirty="0" smtClean="0">
                <a:latin typeface="Arial" charset="0"/>
                <a:ea typeface="Arial" charset="0"/>
                <a:cs typeface="Arial" charset="0"/>
              </a:rPr>
              <a:t>D</a:t>
            </a:r>
            <a:r>
              <a:rPr lang="es-CO" sz="2000" dirty="0" smtClean="0">
                <a:latin typeface="Arial" charset="0"/>
                <a:ea typeface="Arial" charset="0"/>
                <a:cs typeface="Arial" charset="0"/>
              </a:rPr>
              <a:t>e 3 a </a:t>
            </a:r>
            <a:r>
              <a:rPr lang="es-CO" sz="2000" dirty="0">
                <a:latin typeface="Arial" charset="0"/>
                <a:ea typeface="Arial" charset="0"/>
                <a:cs typeface="Arial" charset="0"/>
              </a:rPr>
              <a:t>5 </a:t>
            </a:r>
            <a:r>
              <a:rPr lang="es-CO" sz="2000" dirty="0" smtClean="0">
                <a:latin typeface="Arial" charset="0"/>
                <a:ea typeface="Arial" charset="0"/>
                <a:cs typeface="Arial" charset="0"/>
              </a:rPr>
              <a:t>compromisos</a:t>
            </a:r>
            <a:r>
              <a:rPr lang="es-ES" sz="2000" dirty="0" smtClean="0">
                <a:latin typeface="Arial" charset="0"/>
                <a:ea typeface="Arial" charset="0"/>
                <a:cs typeface="Arial" charset="0"/>
              </a:rPr>
              <a:t> comportamentales</a:t>
            </a:r>
            <a:endParaRPr lang="es-CO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7390970" y="5028646"/>
            <a:ext cx="419313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defRPr/>
            </a:pPr>
            <a:r>
              <a: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De los cuales el nominador de la entidad podrá proponer la inclusión de dos (2) compromisos que considere pertinentes.</a:t>
            </a:r>
            <a:endParaRPr lang="es-CO" sz="1600" dirty="0">
              <a:solidFill>
                <a:schemeClr val="tx1">
                  <a:lumMod val="85000"/>
                  <a:lumOff val="1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10786849" y="4553715"/>
            <a:ext cx="401659" cy="40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5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824" y="1542197"/>
            <a:ext cx="6355347" cy="4973750"/>
          </a:xfrm>
          <a:prstGeom prst="rect">
            <a:avLst/>
          </a:prstGeom>
        </p:spPr>
      </p:pic>
      <p:cxnSp>
        <p:nvCxnSpPr>
          <p:cNvPr id="25" name="Conector recto 24"/>
          <p:cNvCxnSpPr/>
          <p:nvPr/>
        </p:nvCxnSpPr>
        <p:spPr>
          <a:xfrm>
            <a:off x="4398922" y="1743515"/>
            <a:ext cx="308935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Imagen 6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470" y="2774367"/>
            <a:ext cx="38100" cy="25146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1329850" y="6191792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b="1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06</a:t>
            </a:r>
            <a:endParaRPr lang="es-ES_tradnl" sz="3200" b="1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52247" y="6522651"/>
            <a:ext cx="9703940" cy="25391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lvl="2" algn="r"/>
            <a:r>
              <a:rPr lang="es-ES" sz="1050" spc="3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SISTEMA TIPO EDL </a:t>
            </a:r>
            <a:r>
              <a:rPr lang="mr-IN" sz="1050" spc="3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s-ES" sz="1050" spc="3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Diferencias entre el Acuerdo 565 de 2016 y el Acuerdo 617 de 2018</a:t>
            </a:r>
            <a:endParaRPr lang="es-ES_tradnl" sz="1050" spc="300" dirty="0">
              <a:solidFill>
                <a:schemeClr val="bg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4" name="Imagen 5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312" y="2206955"/>
            <a:ext cx="1237663" cy="525775"/>
          </a:xfrm>
          <a:prstGeom prst="rect">
            <a:avLst/>
          </a:prstGeom>
        </p:spPr>
      </p:pic>
      <p:pic>
        <p:nvPicPr>
          <p:cNvPr id="55" name="Imagen 5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437" y="3674981"/>
            <a:ext cx="1299342" cy="551977"/>
          </a:xfrm>
          <a:prstGeom prst="rect">
            <a:avLst/>
          </a:prstGeom>
        </p:spPr>
      </p:pic>
      <p:sp>
        <p:nvSpPr>
          <p:cNvPr id="63" name="Rectángulo 62"/>
          <p:cNvSpPr/>
          <p:nvPr/>
        </p:nvSpPr>
        <p:spPr>
          <a:xfrm>
            <a:off x="5822311" y="2824137"/>
            <a:ext cx="362524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defRPr/>
            </a:pPr>
            <a:r>
              <a:rPr lang="es-ES" sz="3200" smtClean="0">
                <a:latin typeface="Arial" charset="0"/>
                <a:ea typeface="Arial" charset="0"/>
                <a:cs typeface="Arial" charset="0"/>
              </a:rPr>
              <a:t>Cada trimestre</a:t>
            </a:r>
            <a:endParaRPr lang="es-CO" sz="3200" dirty="0"/>
          </a:p>
        </p:txBody>
      </p:sp>
      <p:sp>
        <p:nvSpPr>
          <p:cNvPr id="17" name="Rectángulo 16"/>
          <p:cNvSpPr/>
          <p:nvPr/>
        </p:nvSpPr>
        <p:spPr>
          <a:xfrm>
            <a:off x="5822311" y="4406701"/>
            <a:ext cx="588746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defRPr/>
            </a:pPr>
            <a:r>
              <a:rPr lang="es-ES" sz="3200" dirty="0" smtClean="0">
                <a:latin typeface="Arial" charset="0"/>
                <a:ea typeface="Arial" charset="0"/>
                <a:cs typeface="Arial" charset="0"/>
              </a:rPr>
              <a:t>Durante la totalidad del período de evaluación</a:t>
            </a:r>
            <a:endParaRPr lang="es-CO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563418" y="715333"/>
            <a:ext cx="10766432" cy="10912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7200" b="1" smtClean="0">
                <a:ln w="0"/>
                <a:solidFill>
                  <a:schemeClr val="accent5"/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Arial Black" charset="0"/>
                <a:ea typeface="Arial Black" charset="0"/>
                <a:cs typeface="Arial Black" charset="0"/>
              </a:rPr>
              <a:t>Seguimiento</a:t>
            </a:r>
            <a:endParaRPr lang="es-ES" sz="7200" b="1" dirty="0" smtClean="0">
              <a:ln w="0"/>
              <a:solidFill>
                <a:schemeClr val="accent5"/>
              </a:solidFill>
              <a:effectLst>
                <a:outerShdw sx="1000" sy="1000" algn="ctr" rotWithShape="0">
                  <a:srgbClr val="6E747A"/>
                </a:outerShdw>
              </a:effectLst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-858719" y="3438912"/>
            <a:ext cx="4764090" cy="3171914"/>
          </a:xfrm>
          <a:prstGeom prst="rect">
            <a:avLst/>
          </a:prstGeom>
        </p:spPr>
      </p:pic>
      <p:cxnSp>
        <p:nvCxnSpPr>
          <p:cNvPr id="22" name="Conector recto 21"/>
          <p:cNvCxnSpPr/>
          <p:nvPr/>
        </p:nvCxnSpPr>
        <p:spPr>
          <a:xfrm>
            <a:off x="4373899" y="885981"/>
            <a:ext cx="308935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993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/>
          <p:cNvSpPr/>
          <p:nvPr/>
        </p:nvSpPr>
        <p:spPr>
          <a:xfrm>
            <a:off x="1008603" y="724338"/>
            <a:ext cx="989809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smtClean="0">
                <a:ln w="0"/>
                <a:solidFill>
                  <a:schemeClr val="accent5"/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Arial" charset="0"/>
                <a:ea typeface="Arial" charset="0"/>
                <a:cs typeface="Arial" charset="0"/>
              </a:rPr>
              <a:t>Mejoramiento </a:t>
            </a:r>
            <a:r>
              <a:rPr lang="es-ES" sz="4000" b="1" smtClean="0">
                <a:ln w="0"/>
                <a:solidFill>
                  <a:schemeClr val="accent5"/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Arial Black" charset="0"/>
                <a:ea typeface="Arial Black" charset="0"/>
                <a:cs typeface="Arial Black" charset="0"/>
              </a:rPr>
              <a:t>Individual</a:t>
            </a:r>
            <a:endParaRPr lang="es-ES" sz="4000" b="1" dirty="0" smtClean="0">
              <a:ln w="0"/>
              <a:solidFill>
                <a:schemeClr val="accent5"/>
              </a:solidFill>
              <a:effectLst>
                <a:outerShdw sx="1000" sy="1000" algn="ctr" rotWithShape="0">
                  <a:srgbClr val="6E747A"/>
                </a:outerShdw>
              </a:effectLst>
              <a:latin typeface="Arial Black" charset="0"/>
              <a:ea typeface="Arial Black" charset="0"/>
              <a:cs typeface="Arial Black" charset="0"/>
            </a:endParaRPr>
          </a:p>
        </p:txBody>
      </p:sp>
      <p:grpSp>
        <p:nvGrpSpPr>
          <p:cNvPr id="2" name="Agrupar 1"/>
          <p:cNvGrpSpPr/>
          <p:nvPr/>
        </p:nvGrpSpPr>
        <p:grpSpPr>
          <a:xfrm>
            <a:off x="5512220" y="2239944"/>
            <a:ext cx="1009366" cy="2544168"/>
            <a:chOff x="6090593" y="2663027"/>
            <a:chExt cx="1009366" cy="2544168"/>
          </a:xfrm>
        </p:grpSpPr>
        <p:pic>
          <p:nvPicPr>
            <p:cNvPr id="65" name="Imagen 6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61859" y="2692595"/>
              <a:ext cx="38100" cy="2514600"/>
            </a:xfrm>
            <a:prstGeom prst="rect">
              <a:avLst/>
            </a:prstGeom>
          </p:spPr>
        </p:pic>
        <p:pic>
          <p:nvPicPr>
            <p:cNvPr id="64" name="Imagen 6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0593" y="2663027"/>
              <a:ext cx="38100" cy="2514600"/>
            </a:xfrm>
            <a:prstGeom prst="rect">
              <a:avLst/>
            </a:prstGeom>
          </p:spPr>
        </p:pic>
      </p:grpSp>
      <p:cxnSp>
        <p:nvCxnSpPr>
          <p:cNvPr id="25" name="Conector recto 24"/>
          <p:cNvCxnSpPr/>
          <p:nvPr/>
        </p:nvCxnSpPr>
        <p:spPr>
          <a:xfrm>
            <a:off x="4833461" y="1496708"/>
            <a:ext cx="331733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11329850" y="6191792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b="1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07</a:t>
            </a:r>
            <a:endParaRPr lang="es-ES_tradnl" sz="3200" b="1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52247" y="6522651"/>
            <a:ext cx="9703940" cy="25391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lvl="2" algn="r"/>
            <a:r>
              <a:rPr lang="es-ES" sz="1050" spc="3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SISTEMA TIPO EDL </a:t>
            </a:r>
            <a:r>
              <a:rPr lang="mr-IN" sz="1050" spc="3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s-ES" sz="1050" spc="3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Diferencias entre el Acuerdo 565 de 2016 y el Acuerdo 617 de 2018</a:t>
            </a:r>
            <a:endParaRPr lang="es-ES_tradnl" sz="1050" spc="300" dirty="0">
              <a:solidFill>
                <a:schemeClr val="bg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4" name="Imagen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607" y="1711829"/>
            <a:ext cx="1237663" cy="525775"/>
          </a:xfrm>
          <a:prstGeom prst="rect">
            <a:avLst/>
          </a:prstGeom>
        </p:spPr>
      </p:pic>
      <p:pic>
        <p:nvPicPr>
          <p:cNvPr id="55" name="Imagen 5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486" y="1696971"/>
            <a:ext cx="1299342" cy="551977"/>
          </a:xfrm>
          <a:prstGeom prst="rect">
            <a:avLst/>
          </a:prstGeom>
        </p:spPr>
      </p:pic>
      <p:sp>
        <p:nvSpPr>
          <p:cNvPr id="63" name="Rectángulo 62"/>
          <p:cNvSpPr/>
          <p:nvPr/>
        </p:nvSpPr>
        <p:spPr>
          <a:xfrm>
            <a:off x="1288973" y="2741668"/>
            <a:ext cx="330832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>
              <a:defRPr/>
            </a:pPr>
            <a:r>
              <a:rPr lang="es-MX" altLang="es-ES" sz="2200" b="1" dirty="0" smtClean="0">
                <a:latin typeface="Arial Black" charset="0"/>
                <a:ea typeface="Arial Black" charset="0"/>
                <a:cs typeface="Arial Black" charset="0"/>
              </a:rPr>
              <a:t>Per</a:t>
            </a:r>
            <a:r>
              <a:rPr lang="es-ES" altLang="es-ES" sz="2200" b="1" dirty="0" err="1" smtClean="0">
                <a:latin typeface="Arial Black" charset="0"/>
                <a:ea typeface="Arial Black" charset="0"/>
                <a:cs typeface="Arial Black" charset="0"/>
              </a:rPr>
              <a:t>íodo</a:t>
            </a:r>
            <a:r>
              <a:rPr lang="es-ES" altLang="es-ES" sz="2200" b="1" dirty="0" smtClean="0">
                <a:latin typeface="Arial Black" charset="0"/>
                <a:ea typeface="Arial Black" charset="0"/>
                <a:cs typeface="Arial Black" charset="0"/>
              </a:rPr>
              <a:t> Anual u Ordinario</a:t>
            </a:r>
            <a:r>
              <a:rPr lang="es-MX" altLang="es-ES" sz="2200" b="1" dirty="0" smtClean="0">
                <a:latin typeface="Arial Black" charset="0"/>
                <a:ea typeface="Arial Black" charset="0"/>
                <a:cs typeface="Arial Black" charset="0"/>
              </a:rPr>
              <a:t>:</a:t>
            </a:r>
            <a:endParaRPr lang="es-CO" altLang="es-ES" sz="2200" dirty="0">
              <a:latin typeface="Arial" charset="0"/>
              <a:ea typeface="Arial" charset="0"/>
              <a:cs typeface="Arial" charset="0"/>
            </a:endParaRPr>
          </a:p>
          <a:p>
            <a:pPr algn="r">
              <a:defRPr/>
            </a:pPr>
            <a:r>
              <a:rPr lang="es-ES" sz="2200" dirty="0" smtClean="0">
                <a:latin typeface="Arial" charset="0"/>
                <a:ea typeface="Arial" charset="0"/>
                <a:cs typeface="Arial" charset="0"/>
              </a:rPr>
              <a:t>A partir del seguimiento </a:t>
            </a:r>
            <a:r>
              <a:rPr lang="es-ES" sz="2200" u="sng" dirty="0" smtClean="0">
                <a:latin typeface="Arial" charset="0"/>
                <a:ea typeface="Arial" charset="0"/>
                <a:cs typeface="Arial" charset="0"/>
              </a:rPr>
              <a:t>cada 3 meses</a:t>
            </a:r>
            <a:r>
              <a:rPr lang="es-CO" sz="2200" dirty="0"/>
              <a:t>.</a:t>
            </a:r>
            <a:endParaRPr lang="es-CO" sz="2200" u="sng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1114046" y="4372219"/>
            <a:ext cx="343592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>
              <a:defRPr/>
            </a:pPr>
            <a:r>
              <a:rPr lang="es-ES" altLang="es-ES" sz="2200" b="1" dirty="0" smtClean="0">
                <a:latin typeface="Arial Black" charset="0"/>
                <a:ea typeface="Arial Black" charset="0"/>
                <a:cs typeface="Arial Black" charset="0"/>
              </a:rPr>
              <a:t>Período de Prueba:</a:t>
            </a:r>
            <a:endParaRPr lang="es-CO" altLang="es-ES" sz="2200" b="1" dirty="0" smtClean="0">
              <a:latin typeface="Arial Black" charset="0"/>
              <a:ea typeface="Arial Black" charset="0"/>
              <a:cs typeface="Arial Black" charset="0"/>
            </a:endParaRPr>
          </a:p>
          <a:p>
            <a:pPr algn="r">
              <a:defRPr/>
            </a:pPr>
            <a:r>
              <a:rPr lang="es-CO" altLang="es-ES" sz="2200" dirty="0" smtClean="0">
                <a:latin typeface="Arial" charset="0"/>
                <a:ea typeface="Arial" charset="0"/>
                <a:cs typeface="Arial" charset="0"/>
              </a:rPr>
              <a:t>A partir del seguimiento </a:t>
            </a:r>
            <a:r>
              <a:rPr lang="es-CO" altLang="es-ES" sz="2200" u="sng" dirty="0" smtClean="0">
                <a:latin typeface="Arial" charset="0"/>
                <a:ea typeface="Arial" charset="0"/>
                <a:cs typeface="Arial" charset="0"/>
              </a:rPr>
              <a:t>cada 2 meses</a:t>
            </a:r>
            <a:endParaRPr lang="es-CO" altLang="es-ES" sz="2200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7642032" y="2865187"/>
            <a:ext cx="3547022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defRPr/>
            </a:pPr>
            <a:r>
              <a:rPr lang="es-MX" altLang="es-ES" sz="2200" b="1" dirty="0" smtClean="0">
                <a:latin typeface="Arial Black" charset="0"/>
                <a:ea typeface="Arial Black" charset="0"/>
                <a:cs typeface="Arial Black" charset="0"/>
              </a:rPr>
              <a:t>Per</a:t>
            </a:r>
            <a:r>
              <a:rPr lang="es-ES" altLang="es-ES" sz="2200" b="1" dirty="0" err="1" smtClean="0">
                <a:latin typeface="Arial Black" charset="0"/>
                <a:ea typeface="Arial Black" charset="0"/>
                <a:cs typeface="Arial Black" charset="0"/>
              </a:rPr>
              <a:t>íodo</a:t>
            </a:r>
            <a:r>
              <a:rPr lang="es-ES" altLang="es-ES" sz="2200" b="1" dirty="0" smtClean="0">
                <a:latin typeface="Arial Black" charset="0"/>
                <a:ea typeface="Arial Black" charset="0"/>
                <a:cs typeface="Arial Black" charset="0"/>
              </a:rPr>
              <a:t> Anual y Período de prueba</a:t>
            </a:r>
            <a:r>
              <a:rPr lang="es-MX" altLang="es-ES" sz="2200" b="1" dirty="0" smtClean="0">
                <a:latin typeface="Arial Black" charset="0"/>
                <a:ea typeface="Arial Black" charset="0"/>
                <a:cs typeface="Arial Black" charset="0"/>
              </a:rPr>
              <a:t>:</a:t>
            </a:r>
            <a:endParaRPr lang="es-CO" altLang="es-ES" sz="2200" dirty="0">
              <a:latin typeface="Arial" charset="0"/>
              <a:ea typeface="Arial" charset="0"/>
              <a:cs typeface="Arial" charset="0"/>
            </a:endParaRPr>
          </a:p>
          <a:p>
            <a:pPr>
              <a:defRPr/>
            </a:pPr>
            <a:r>
              <a:rPr lang="es-ES" sz="2200" dirty="0" smtClean="0">
                <a:latin typeface="Arial" charset="0"/>
                <a:ea typeface="Arial" charset="0"/>
                <a:cs typeface="Arial" charset="0"/>
              </a:rPr>
              <a:t>Se podrá suscribir en cualquier momento durante todo el período de evaluación</a:t>
            </a:r>
            <a:r>
              <a:rPr lang="es-CO" sz="2200" dirty="0" smtClean="0"/>
              <a:t>.</a:t>
            </a:r>
            <a:endParaRPr lang="es-CO" sz="2200" u="sng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963729" y="2315879"/>
            <a:ext cx="4571883" cy="32134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3" name="Rectángulo 22"/>
          <p:cNvSpPr/>
          <p:nvPr/>
        </p:nvSpPr>
        <p:spPr>
          <a:xfrm>
            <a:off x="6464997" y="2338330"/>
            <a:ext cx="5029052" cy="29612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CuadroTexto 4"/>
          <p:cNvSpPr txBox="1"/>
          <p:nvPr/>
        </p:nvSpPr>
        <p:spPr>
          <a:xfrm>
            <a:off x="2076170" y="2315879"/>
            <a:ext cx="3712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PLAN DE MEJORAMIENTO</a:t>
            </a:r>
            <a:endParaRPr lang="es-ES_tradnl" b="1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6526427" y="2312154"/>
            <a:ext cx="4569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COMPROMISO DE MEJORAMIENTO</a:t>
            </a:r>
            <a:endParaRPr lang="es-ES_tradnl" b="1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6417" y="3384582"/>
            <a:ext cx="2570602" cy="2739924"/>
          </a:xfrm>
          <a:prstGeom prst="rect">
            <a:avLst/>
          </a:prstGeom>
        </p:spPr>
      </p:pic>
      <p:cxnSp>
        <p:nvCxnSpPr>
          <p:cNvPr id="26" name="Conector recto 25"/>
          <p:cNvCxnSpPr/>
          <p:nvPr/>
        </p:nvCxnSpPr>
        <p:spPr>
          <a:xfrm>
            <a:off x="4824817" y="724338"/>
            <a:ext cx="331733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40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5940626" y="2026106"/>
            <a:ext cx="241721" cy="2241367"/>
            <a:chOff x="6090593" y="2654312"/>
            <a:chExt cx="241721" cy="2523315"/>
          </a:xfrm>
        </p:grpSpPr>
        <p:pic>
          <p:nvPicPr>
            <p:cNvPr id="65" name="Imagen 6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94214" y="2654312"/>
              <a:ext cx="38100" cy="2514599"/>
            </a:xfrm>
            <a:prstGeom prst="rect">
              <a:avLst/>
            </a:prstGeom>
          </p:spPr>
        </p:pic>
        <p:pic>
          <p:nvPicPr>
            <p:cNvPr id="64" name="Imagen 6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0593" y="2663027"/>
              <a:ext cx="38100" cy="2514600"/>
            </a:xfrm>
            <a:prstGeom prst="rect">
              <a:avLst/>
            </a:prstGeom>
          </p:spPr>
        </p:pic>
      </p:grpSp>
      <p:sp>
        <p:nvSpPr>
          <p:cNvPr id="7" name="CuadroTexto 6"/>
          <p:cNvSpPr txBox="1"/>
          <p:nvPr/>
        </p:nvSpPr>
        <p:spPr>
          <a:xfrm>
            <a:off x="11329850" y="6191792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b="1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08</a:t>
            </a:r>
            <a:endParaRPr lang="es-ES_tradnl" sz="3200" b="1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52247" y="6522651"/>
            <a:ext cx="9703940" cy="25391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lvl="2" algn="r"/>
            <a:r>
              <a:rPr lang="es-ES" sz="1050" spc="3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SISTEMA TIPO EDL </a:t>
            </a:r>
            <a:r>
              <a:rPr lang="mr-IN" sz="1050" spc="3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s-ES" sz="1050" spc="3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Diferencias entre el Acuerdo 565 de 2016 y el Acuerdo 617 de 2018</a:t>
            </a:r>
            <a:endParaRPr lang="es-ES_tradnl" sz="1050" spc="300" dirty="0">
              <a:solidFill>
                <a:schemeClr val="bg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8" name="Imagen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253" y="628697"/>
            <a:ext cx="1812062" cy="769788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734" y="651087"/>
            <a:ext cx="1832138" cy="778316"/>
          </a:xfrm>
          <a:prstGeom prst="rect">
            <a:avLst/>
          </a:prstGeom>
        </p:spPr>
      </p:pic>
      <p:graphicFrame>
        <p:nvGraphicFramePr>
          <p:cNvPr id="11" name="12 Marcador de contenido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3086307"/>
              </p:ext>
            </p:extLst>
          </p:nvPr>
        </p:nvGraphicFramePr>
        <p:xfrm>
          <a:off x="627081" y="2156251"/>
          <a:ext cx="5076062" cy="2471084"/>
        </p:xfrm>
        <a:graphic>
          <a:graphicData uri="http://schemas.openxmlformats.org/drawingml/2006/table">
            <a:tbl>
              <a:tblPr/>
              <a:tblGrid>
                <a:gridCol w="2805322"/>
                <a:gridCol w="2270740"/>
              </a:tblGrid>
              <a:tr h="3679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PORCENTAJE</a:t>
                      </a:r>
                      <a:endParaRPr kumimoji="0" lang="es-CO" altLang="es-ES_tradn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9312" marR="59312" marT="0" marB="0" horzOverflow="overflow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L="889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889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NIVEL</a:t>
                      </a:r>
                      <a:endParaRPr kumimoji="0" lang="es-CO" altLang="es-ES_tradn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9312" marR="59312" marT="0" marB="0" horzOverflow="overflow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</a:tr>
              <a:tr h="211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Mayor  o igual al 95%</a:t>
                      </a:r>
                      <a:endParaRPr kumimoji="0" lang="es-CO" altLang="es-ES_tradnl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9312" marR="59312" marT="0" marB="0" horzOverflow="overflow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889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889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Sobresaliente</a:t>
                      </a:r>
                      <a:endParaRPr kumimoji="0" lang="es-CO" altLang="es-ES_trad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9312" marR="59312" marT="0" marB="0" horzOverflow="overflow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D7D8"/>
                    </a:solidFill>
                  </a:tcPr>
                </a:tc>
              </a:tr>
              <a:tr h="211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May</a:t>
                      </a:r>
                      <a:r>
                        <a:rPr kumimoji="0" lang="es-ES" altLang="es-ES_tradnl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or</a:t>
                      </a:r>
                      <a:r>
                        <a:rPr kumimoji="0" lang="es-ES" altLang="es-ES_trad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o igual a 80% 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_trad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menor de 95%</a:t>
                      </a:r>
                    </a:p>
                  </a:txBody>
                  <a:tcPr marL="59312" marR="59312" marT="0" marB="0" horzOverflow="overflow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889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889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Destacado*</a:t>
                      </a:r>
                      <a:endParaRPr kumimoji="0" lang="es-CO" altLang="es-ES_trad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9312" marR="59312" marT="0" marB="0" horzOverflow="overflow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EC"/>
                    </a:solidFill>
                  </a:tcPr>
                </a:tc>
              </a:tr>
              <a:tr h="2821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Mayor del 65% 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Menor que el 80%</a:t>
                      </a:r>
                      <a:endParaRPr kumimoji="0" lang="es-CO" altLang="es-ES_tradnl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9312" marR="59312" marT="0" marB="0" horzOverflow="overflow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889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889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Satisfactorio</a:t>
                      </a:r>
                      <a:endParaRPr kumimoji="0" lang="es-CO" altLang="es-ES_trad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9312" marR="59312" marT="0" marB="0" horzOverflow="overflow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D7D8"/>
                    </a:solidFill>
                  </a:tcPr>
                </a:tc>
              </a:tr>
              <a:tr h="211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Menor o igual a 65%</a:t>
                      </a:r>
                      <a:endParaRPr kumimoji="0" lang="es-CO" altLang="es-ES_tradnl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9312" marR="59312" marT="0" marB="0" horzOverflow="overflow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889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889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No Satisfactorio</a:t>
                      </a:r>
                      <a:endParaRPr kumimoji="0" lang="es-CO" altLang="es-ES_trad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9312" marR="59312" marT="0" marB="0" horzOverflow="overflow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EC"/>
                    </a:solidFill>
                  </a:tcPr>
                </a:tc>
              </a:tr>
            </a:tbl>
          </a:graphicData>
        </a:graphic>
      </p:graphicFrame>
      <p:sp>
        <p:nvSpPr>
          <p:cNvPr id="12" name="Rectángulo 11"/>
          <p:cNvSpPr/>
          <p:nvPr/>
        </p:nvSpPr>
        <p:spPr>
          <a:xfrm>
            <a:off x="752247" y="1638083"/>
            <a:ext cx="512531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>
              <a:defRPr/>
            </a:pPr>
            <a:r>
              <a:rPr lang="es-ES" sz="2000" b="1" dirty="0" smtClean="0">
                <a:latin typeface="Arial Black" charset="0"/>
                <a:ea typeface="Arial Black" charset="0"/>
                <a:cs typeface="Arial Black" charset="0"/>
              </a:rPr>
              <a:t>Niveles de Cumplimiento</a:t>
            </a:r>
            <a:endParaRPr lang="es-CO" sz="2000" b="1" dirty="0" smtClean="0"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6341375" y="1635776"/>
            <a:ext cx="512531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defRPr/>
            </a:pPr>
            <a:r>
              <a:rPr lang="es-ES" sz="2000" b="1" dirty="0" smtClean="0">
                <a:latin typeface="Arial Black" charset="0"/>
                <a:ea typeface="Arial Black" charset="0"/>
                <a:cs typeface="Arial Black" charset="0"/>
              </a:rPr>
              <a:t>Escala de Calificación</a:t>
            </a:r>
            <a:endParaRPr lang="es-CO" sz="2000" b="1" dirty="0" smtClean="0">
              <a:latin typeface="Arial Black" charset="0"/>
              <a:ea typeface="Arial Black" charset="0"/>
              <a:cs typeface="Arial Black" charset="0"/>
            </a:endParaRPr>
          </a:p>
        </p:txBody>
      </p:sp>
      <p:graphicFrame>
        <p:nvGraphicFramePr>
          <p:cNvPr id="30" name="12 Marcador de contenido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00350577"/>
              </p:ext>
            </p:extLst>
          </p:nvPr>
        </p:nvGraphicFramePr>
        <p:xfrm>
          <a:off x="6441734" y="2156251"/>
          <a:ext cx="5076062" cy="1770044"/>
        </p:xfrm>
        <a:graphic>
          <a:graphicData uri="http://schemas.openxmlformats.org/drawingml/2006/table">
            <a:tbl>
              <a:tblPr/>
              <a:tblGrid>
                <a:gridCol w="2278520"/>
                <a:gridCol w="2797542"/>
              </a:tblGrid>
              <a:tr h="3679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PORCENTAJE</a:t>
                      </a:r>
                      <a:endParaRPr kumimoji="0" lang="es-CO" altLang="es-ES_tradn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9312" marR="59312" marT="0" marB="0" horzOverflow="overflow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L="889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889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NIVEL</a:t>
                      </a:r>
                      <a:endParaRPr kumimoji="0" lang="es-CO" altLang="es-ES_tradn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9312" marR="59312" marT="0" marB="0" horzOverflow="overflow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</a:tr>
              <a:tr h="211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Sobresaliente</a:t>
                      </a:r>
                      <a:endParaRPr kumimoji="0" lang="es-CO" altLang="es-ES_tradnl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9312" marR="59312" marT="0" marB="0" horzOverflow="overflow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889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889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Mayor o igual al 90%</a:t>
                      </a:r>
                      <a:endParaRPr kumimoji="0" lang="es-CO" altLang="es-ES_trad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9312" marR="59312" marT="0" marB="0" horzOverflow="overflow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D7D8"/>
                    </a:solidFill>
                  </a:tcPr>
                </a:tc>
              </a:tr>
              <a:tr h="211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_trad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Satisfactorio</a:t>
                      </a:r>
                    </a:p>
                  </a:txBody>
                  <a:tcPr marL="59312" marR="59312" marT="0" marB="0" horzOverflow="overflow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889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889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Mayor al 65% y menor al 90%</a:t>
                      </a:r>
                      <a:endParaRPr kumimoji="0" lang="es-CO" altLang="es-ES_trad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9312" marR="59312" marT="0" marB="0" horzOverflow="overflow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EC"/>
                    </a:solidFill>
                  </a:tcPr>
                </a:tc>
              </a:tr>
              <a:tr h="2821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No Satisfactorio</a:t>
                      </a:r>
                      <a:endParaRPr kumimoji="0" lang="es-CO" altLang="es-ES_tradnl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9312" marR="59312" marT="0" marB="0" horzOverflow="overflow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889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</a:defRPr>
                      </a:lvl9pPr>
                    </a:lstStyle>
                    <a:p>
                      <a:pPr marL="889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Menor o igual al 65%</a:t>
                      </a:r>
                      <a:endParaRPr kumimoji="0" lang="es-CO" altLang="es-ES_trad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9312" marR="59312" marT="0" marB="0" horzOverflow="overflow">
                    <a:lnL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D7D8"/>
                    </a:solidFill>
                  </a:tcPr>
                </a:tc>
              </a:tr>
            </a:tbl>
          </a:graphicData>
        </a:graphic>
      </p:graphicFrame>
      <p:sp>
        <p:nvSpPr>
          <p:cNvPr id="32" name="Rectángulo 31"/>
          <p:cNvSpPr/>
          <p:nvPr/>
        </p:nvSpPr>
        <p:spPr>
          <a:xfrm>
            <a:off x="6441734" y="4768733"/>
            <a:ext cx="5076062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defRPr/>
            </a:pPr>
            <a:r>
              <a:rPr lang="es-ES" altLang="es-E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Se elimina el nivel </a:t>
            </a:r>
            <a:r>
              <a:rPr lang="es-ES" alt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charset="0"/>
                <a:ea typeface="Arial Black" charset="0"/>
                <a:cs typeface="Arial Black" charset="0"/>
              </a:rPr>
              <a:t>Destacado.</a:t>
            </a:r>
          </a:p>
          <a:p>
            <a:pPr algn="just">
              <a:defRPr/>
            </a:pPr>
            <a:endParaRPr lang="es-ES" altLang="es-ES" sz="1600" b="1" dirty="0">
              <a:solidFill>
                <a:schemeClr val="tx1">
                  <a:lumMod val="85000"/>
                  <a:lumOff val="15000"/>
                </a:schemeClr>
              </a:solidFill>
              <a:latin typeface="Arial Black" charset="0"/>
              <a:ea typeface="Arial Black" charset="0"/>
              <a:cs typeface="Arial Black" charset="0"/>
            </a:endParaRPr>
          </a:p>
          <a:p>
            <a:pPr algn="just">
              <a:defRPr/>
            </a:pPr>
            <a:r>
              <a:rPr lang="es-MX" sz="1600" dirty="0">
                <a:latin typeface="Arial" charset="0"/>
                <a:ea typeface="Arial" charset="0"/>
                <a:cs typeface="Arial" charset="0"/>
              </a:rPr>
              <a:t>Los </a:t>
            </a:r>
            <a:r>
              <a:rPr lang="es-MX" sz="1600" dirty="0" smtClean="0">
                <a:latin typeface="Arial" charset="0"/>
                <a:ea typeface="Arial" charset="0"/>
                <a:cs typeface="Arial" charset="0"/>
              </a:rPr>
              <a:t>porcentajes </a:t>
            </a:r>
            <a:r>
              <a:rPr lang="es-MX" sz="1600" dirty="0">
                <a:latin typeface="Arial" charset="0"/>
                <a:ea typeface="Arial" charset="0"/>
                <a:cs typeface="Arial" charset="0"/>
              </a:rPr>
              <a:t>para los niveles sobresaliente y satisfactorio, amplían su rango en 5% y 10% respectivamente.</a:t>
            </a:r>
            <a:endParaRPr lang="es-CO" sz="1600" dirty="0">
              <a:latin typeface="Arial" charset="0"/>
              <a:ea typeface="Arial" charset="0"/>
              <a:cs typeface="Arial" charset="0"/>
            </a:endParaRPr>
          </a:p>
          <a:p>
            <a:pPr algn="just">
              <a:defRPr/>
            </a:pPr>
            <a:endParaRPr lang="es-CO" altLang="es-ES" sz="1600" dirty="0">
              <a:solidFill>
                <a:schemeClr val="tx1">
                  <a:lumMod val="85000"/>
                  <a:lumOff val="15000"/>
                </a:schemeClr>
              </a:solidFill>
              <a:latin typeface="Arial Black" charset="0"/>
              <a:ea typeface="Arial Black" charset="0"/>
              <a:cs typeface="Arial Black" charset="0"/>
            </a:endParaRPr>
          </a:p>
          <a:p>
            <a:pPr algn="just">
              <a:defRPr/>
            </a:pPr>
            <a:endParaRPr lang="es-MX" altLang="es-ES" sz="1600" dirty="0">
              <a:solidFill>
                <a:schemeClr val="tx1">
                  <a:lumMod val="85000"/>
                  <a:lumOff val="1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6441734" y="4270738"/>
            <a:ext cx="4614478" cy="25436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defRPr/>
            </a:pPr>
            <a:r>
              <a:rPr lang="es-ES" altLang="es-ES" sz="1600" b="1" smtClean="0">
                <a:solidFill>
                  <a:srgbClr val="D2512C"/>
                </a:solidFill>
                <a:latin typeface="Arial Black" charset="0"/>
                <a:ea typeface="Arial Black" charset="0"/>
                <a:cs typeface="Arial Black" charset="0"/>
              </a:rPr>
              <a:t>TENGA EN CUENTA QUE:</a:t>
            </a:r>
            <a:endParaRPr lang="es-MX" altLang="es-ES" sz="1600" b="1" dirty="0">
              <a:solidFill>
                <a:srgbClr val="D2512C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cxnSp>
        <p:nvCxnSpPr>
          <p:cNvPr id="34" name="Conector recto 33"/>
          <p:cNvCxnSpPr/>
          <p:nvPr/>
        </p:nvCxnSpPr>
        <p:spPr>
          <a:xfrm>
            <a:off x="9410686" y="4389961"/>
            <a:ext cx="210711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 16"/>
          <p:cNvSpPr/>
          <p:nvPr/>
        </p:nvSpPr>
        <p:spPr>
          <a:xfrm>
            <a:off x="627081" y="4845677"/>
            <a:ext cx="507606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defRPr/>
            </a:pPr>
            <a:r>
              <a:rPr lang="es-ES" altLang="es-ES" sz="160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* Nivel suspendido por el Consejo de Estado</a:t>
            </a:r>
            <a:endParaRPr lang="es-CO" sz="1600" dirty="0">
              <a:latin typeface="Arial" charset="0"/>
              <a:ea typeface="Arial" charset="0"/>
              <a:cs typeface="Arial" charset="0"/>
            </a:endParaRPr>
          </a:p>
          <a:p>
            <a:pPr algn="just">
              <a:defRPr/>
            </a:pPr>
            <a:endParaRPr lang="es-CO" altLang="es-ES" sz="1600" dirty="0">
              <a:solidFill>
                <a:schemeClr val="tx1">
                  <a:lumMod val="85000"/>
                  <a:lumOff val="15000"/>
                </a:schemeClr>
              </a:solidFill>
              <a:latin typeface="Arial Black" charset="0"/>
              <a:ea typeface="Arial Black" charset="0"/>
              <a:cs typeface="Arial Black" charset="0"/>
            </a:endParaRPr>
          </a:p>
          <a:p>
            <a:pPr algn="just">
              <a:defRPr/>
            </a:pPr>
            <a:endParaRPr lang="es-MX" altLang="es-ES" sz="1600" dirty="0">
              <a:solidFill>
                <a:schemeClr val="tx1">
                  <a:lumMod val="85000"/>
                  <a:lumOff val="1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9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n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6172" y="3990373"/>
            <a:ext cx="4553235" cy="2515476"/>
          </a:xfrm>
          <a:prstGeom prst="rect">
            <a:avLst/>
          </a:prstGeom>
        </p:spPr>
      </p:pic>
      <p:grpSp>
        <p:nvGrpSpPr>
          <p:cNvPr id="2" name="Agrupar 1"/>
          <p:cNvGrpSpPr/>
          <p:nvPr/>
        </p:nvGrpSpPr>
        <p:grpSpPr>
          <a:xfrm>
            <a:off x="5512220" y="2312510"/>
            <a:ext cx="1009366" cy="2259890"/>
            <a:chOff x="6090593" y="2663027"/>
            <a:chExt cx="1009366" cy="2544168"/>
          </a:xfrm>
        </p:grpSpPr>
        <p:pic>
          <p:nvPicPr>
            <p:cNvPr id="65" name="Imagen 6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61859" y="2692595"/>
              <a:ext cx="38100" cy="2514600"/>
            </a:xfrm>
            <a:prstGeom prst="rect">
              <a:avLst/>
            </a:prstGeom>
          </p:spPr>
        </p:pic>
        <p:pic>
          <p:nvPicPr>
            <p:cNvPr id="64" name="Imagen 6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0593" y="2663027"/>
              <a:ext cx="38100" cy="2514600"/>
            </a:xfrm>
            <a:prstGeom prst="rect">
              <a:avLst/>
            </a:prstGeom>
          </p:spPr>
        </p:pic>
      </p:grpSp>
      <p:sp>
        <p:nvSpPr>
          <p:cNvPr id="7" name="CuadroTexto 6"/>
          <p:cNvSpPr txBox="1"/>
          <p:nvPr/>
        </p:nvSpPr>
        <p:spPr>
          <a:xfrm>
            <a:off x="11329850" y="6191792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b="1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09</a:t>
            </a:r>
            <a:endParaRPr lang="es-ES_tradnl" sz="3200" b="1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52247" y="6522651"/>
            <a:ext cx="9703940" cy="253916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lvl="2" algn="r"/>
            <a:r>
              <a:rPr lang="es-ES" sz="1050" spc="3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SISTEMA TIPO EDL </a:t>
            </a:r>
            <a:r>
              <a:rPr lang="mr-IN" sz="1050" spc="3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s-ES" sz="1050" spc="3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Diferencias entre el Acuerdo 565 de 2016 y el Acuerdo 617 de 2018</a:t>
            </a:r>
            <a:endParaRPr lang="es-ES_tradnl" sz="1050" spc="300" dirty="0">
              <a:solidFill>
                <a:schemeClr val="bg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3" name="Rectángulo 62"/>
          <p:cNvSpPr/>
          <p:nvPr/>
        </p:nvSpPr>
        <p:spPr>
          <a:xfrm>
            <a:off x="594911" y="2654199"/>
            <a:ext cx="442878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>
              <a:defRPr/>
            </a:pPr>
            <a:r>
              <a:rPr lang="es-ES" sz="2000" dirty="0" smtClean="0">
                <a:latin typeface="Arial" charset="0"/>
                <a:ea typeface="Arial" charset="0"/>
                <a:cs typeface="Arial" charset="0"/>
              </a:rPr>
              <a:t>Estimar de forma permanente los conocimientos, destrezas, actitudes, habilidades, aptitudes y rendimiento de los evaluados</a:t>
            </a:r>
            <a:endParaRPr lang="es-CO" sz="2000" dirty="0" smtClean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4" name="Agrupar 13"/>
          <p:cNvGrpSpPr/>
          <p:nvPr/>
        </p:nvGrpSpPr>
        <p:grpSpPr>
          <a:xfrm>
            <a:off x="3526400" y="669253"/>
            <a:ext cx="5437384" cy="1356290"/>
            <a:chOff x="3238959" y="669253"/>
            <a:chExt cx="5437384" cy="1356290"/>
          </a:xfrm>
        </p:grpSpPr>
        <p:sp>
          <p:nvSpPr>
            <p:cNvPr id="31" name="Rectángulo 30"/>
            <p:cNvSpPr/>
            <p:nvPr/>
          </p:nvSpPr>
          <p:spPr>
            <a:xfrm>
              <a:off x="3260993" y="1502323"/>
              <a:ext cx="5125318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defRPr/>
              </a:pPr>
              <a:r>
                <a:rPr lang="es-ES" sz="2800" dirty="0" smtClean="0">
                  <a:latin typeface="Arial" charset="0"/>
                  <a:ea typeface="Arial" charset="0"/>
                  <a:cs typeface="Arial" charset="0"/>
                </a:rPr>
                <a:t>Establece la diferencia entre</a:t>
              </a:r>
              <a:endParaRPr lang="es-CO" sz="2800" dirty="0" smtClean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2" name="Rectángulo 21"/>
            <p:cNvSpPr/>
            <p:nvPr/>
          </p:nvSpPr>
          <p:spPr>
            <a:xfrm>
              <a:off x="3238959" y="669253"/>
              <a:ext cx="5437384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5400" smtClean="0">
                  <a:ln w="0"/>
                  <a:solidFill>
                    <a:schemeClr val="accent5"/>
                  </a:solidFill>
                  <a:effectLst>
                    <a:outerShdw sx="1000" sy="1000" algn="ctr" rotWithShape="0">
                      <a:srgbClr val="6E747A"/>
                    </a:outerShdw>
                  </a:effectLst>
                  <a:latin typeface="Arial" charset="0"/>
                  <a:ea typeface="Arial" charset="0"/>
                  <a:cs typeface="Arial" charset="0"/>
                </a:rPr>
                <a:t>Acuerdo </a:t>
              </a:r>
              <a:r>
                <a:rPr lang="es-ES" sz="5400" b="1" smtClean="0">
                  <a:ln w="0"/>
                  <a:solidFill>
                    <a:schemeClr val="accent5"/>
                  </a:solidFill>
                  <a:effectLst>
                    <a:outerShdw sx="1000" sy="1000" algn="ctr" rotWithShape="0">
                      <a:srgbClr val="6E747A"/>
                    </a:outerShdw>
                  </a:effectLst>
                  <a:latin typeface="Arial Black" charset="0"/>
                  <a:ea typeface="Arial Black" charset="0"/>
                  <a:cs typeface="Arial Black" charset="0"/>
                </a:rPr>
                <a:t>Nº617</a:t>
              </a:r>
              <a:endParaRPr lang="es-ES" sz="5400" b="1" dirty="0" smtClean="0">
                <a:ln w="0"/>
                <a:solidFill>
                  <a:schemeClr val="accent5"/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Arial Black" charset="0"/>
                <a:ea typeface="Arial Black" charset="0"/>
                <a:cs typeface="Arial Black" charset="0"/>
              </a:endParaRPr>
            </a:p>
          </p:txBody>
        </p:sp>
        <p:cxnSp>
          <p:nvCxnSpPr>
            <p:cNvPr id="27" name="Conector recto 26"/>
            <p:cNvCxnSpPr/>
            <p:nvPr/>
          </p:nvCxnSpPr>
          <p:spPr>
            <a:xfrm>
              <a:off x="4337702" y="1518742"/>
              <a:ext cx="3317338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cto 27"/>
            <p:cNvCxnSpPr/>
            <p:nvPr/>
          </p:nvCxnSpPr>
          <p:spPr>
            <a:xfrm>
              <a:off x="4346881" y="723692"/>
              <a:ext cx="3317338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ángulo 28"/>
          <p:cNvSpPr/>
          <p:nvPr/>
        </p:nvSpPr>
        <p:spPr>
          <a:xfrm>
            <a:off x="6978256" y="2646901"/>
            <a:ext cx="442878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defRPr/>
            </a:pPr>
            <a:r>
              <a:rPr lang="es-ES" sz="2000" dirty="0" smtClean="0">
                <a:latin typeface="Arial" charset="0"/>
                <a:ea typeface="Arial" charset="0"/>
                <a:cs typeface="Arial" charset="0"/>
              </a:rPr>
              <a:t>Asignar el porcentaje alcanzado por </a:t>
            </a:r>
            <a:r>
              <a:rPr lang="es-ES" sz="2000" smtClean="0">
                <a:latin typeface="Arial" charset="0"/>
                <a:ea typeface="Arial" charset="0"/>
                <a:cs typeface="Arial" charset="0"/>
              </a:rPr>
              <a:t>el evaluado, conforme a las evidencias que dan cuenta de su desempeño y comportamiento</a:t>
            </a:r>
            <a:endParaRPr lang="es-CO" sz="2000" dirty="0" smtClean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1" name="Agrupar 10"/>
          <p:cNvGrpSpPr/>
          <p:nvPr/>
        </p:nvGrpSpPr>
        <p:grpSpPr>
          <a:xfrm>
            <a:off x="2871670" y="2184386"/>
            <a:ext cx="2730806" cy="600431"/>
            <a:chOff x="2871670" y="1841641"/>
            <a:chExt cx="2730806" cy="600431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1670" y="1841641"/>
              <a:ext cx="2730806" cy="600431"/>
            </a:xfrm>
            <a:prstGeom prst="rect">
              <a:avLst/>
            </a:prstGeom>
          </p:spPr>
        </p:pic>
        <p:sp>
          <p:nvSpPr>
            <p:cNvPr id="10" name="CuadroTexto 9"/>
            <p:cNvSpPr txBox="1"/>
            <p:nvPr/>
          </p:nvSpPr>
          <p:spPr>
            <a:xfrm>
              <a:off x="3216072" y="1870612"/>
              <a:ext cx="20418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2000" b="1" smtClean="0">
                  <a:solidFill>
                    <a:schemeClr val="bg1"/>
                  </a:solidFill>
                  <a:latin typeface="Arial Black" charset="0"/>
                  <a:ea typeface="Arial Black" charset="0"/>
                  <a:cs typeface="Arial Black" charset="0"/>
                </a:rPr>
                <a:t>EVALUACI</a:t>
              </a:r>
              <a:r>
                <a:rPr lang="es-ES" sz="2000" b="1" dirty="0" smtClean="0">
                  <a:solidFill>
                    <a:schemeClr val="bg1"/>
                  </a:solidFill>
                  <a:latin typeface="Arial Black" charset="0"/>
                  <a:ea typeface="Arial Black" charset="0"/>
                  <a:cs typeface="Arial Black" charset="0"/>
                </a:rPr>
                <a:t>ÓN</a:t>
              </a:r>
              <a:endParaRPr lang="es-ES_tradnl" sz="2000" b="1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endParaRPr>
            </a:p>
          </p:txBody>
        </p:sp>
      </p:grpSp>
      <p:grpSp>
        <p:nvGrpSpPr>
          <p:cNvPr id="12" name="Agrupar 11"/>
          <p:cNvGrpSpPr/>
          <p:nvPr/>
        </p:nvGrpSpPr>
        <p:grpSpPr>
          <a:xfrm>
            <a:off x="6423285" y="2173369"/>
            <a:ext cx="2955968" cy="600431"/>
            <a:chOff x="6423285" y="1841641"/>
            <a:chExt cx="2955968" cy="600431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3285" y="1841641"/>
              <a:ext cx="2955968" cy="600431"/>
            </a:xfrm>
            <a:prstGeom prst="rect">
              <a:avLst/>
            </a:prstGeom>
          </p:spPr>
        </p:pic>
        <p:sp>
          <p:nvSpPr>
            <p:cNvPr id="30" name="CuadroTexto 29"/>
            <p:cNvSpPr txBox="1"/>
            <p:nvPr/>
          </p:nvSpPr>
          <p:spPr>
            <a:xfrm>
              <a:off x="6780513" y="1870612"/>
              <a:ext cx="22415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2000" b="1" dirty="0" smtClean="0">
                  <a:solidFill>
                    <a:schemeClr val="bg1"/>
                  </a:solidFill>
                  <a:latin typeface="Arial Black" charset="0"/>
                  <a:ea typeface="Arial Black" charset="0"/>
                  <a:cs typeface="Arial Black" charset="0"/>
                </a:rPr>
                <a:t>CALIFICACI</a:t>
              </a:r>
              <a:r>
                <a:rPr lang="es-ES" sz="2000" b="1" dirty="0" smtClean="0">
                  <a:solidFill>
                    <a:schemeClr val="bg1"/>
                  </a:solidFill>
                  <a:latin typeface="Arial Black" charset="0"/>
                  <a:ea typeface="Arial Black" charset="0"/>
                  <a:cs typeface="Arial Black" charset="0"/>
                </a:rPr>
                <a:t>ÓN</a:t>
              </a:r>
              <a:endParaRPr lang="es-ES_tradnl" sz="2000" b="1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endParaRPr>
            </a:p>
          </p:txBody>
        </p:sp>
      </p:grpSp>
      <p:pic>
        <p:nvPicPr>
          <p:cNvPr id="15" name="Imagen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2227" y="515442"/>
            <a:ext cx="1193800" cy="1003300"/>
          </a:xfrm>
          <a:prstGeom prst="rect">
            <a:avLst/>
          </a:prstGeom>
        </p:spPr>
      </p:pic>
      <p:sp>
        <p:nvSpPr>
          <p:cNvPr id="34" name="CuadroTexto 33"/>
          <p:cNvSpPr txBox="1"/>
          <p:nvPr/>
        </p:nvSpPr>
        <p:spPr>
          <a:xfrm>
            <a:off x="2630057" y="813497"/>
            <a:ext cx="1100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NUEVO</a:t>
            </a:r>
            <a:endParaRPr lang="es-ES_tradnl" b="1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0753" y="3479481"/>
            <a:ext cx="38100" cy="2233626"/>
          </a:xfrm>
          <a:prstGeom prst="rect">
            <a:avLst/>
          </a:prstGeom>
        </p:spPr>
      </p:pic>
      <p:grpSp>
        <p:nvGrpSpPr>
          <p:cNvPr id="18" name="Agrupar 17"/>
          <p:cNvGrpSpPr/>
          <p:nvPr/>
        </p:nvGrpSpPr>
        <p:grpSpPr>
          <a:xfrm>
            <a:off x="2183688" y="4312473"/>
            <a:ext cx="3008607" cy="411772"/>
            <a:chOff x="2291508" y="4717950"/>
            <a:chExt cx="3008607" cy="411772"/>
          </a:xfrm>
        </p:grpSpPr>
        <p:sp>
          <p:nvSpPr>
            <p:cNvPr id="17" name="Pentágono 16"/>
            <p:cNvSpPr/>
            <p:nvPr/>
          </p:nvSpPr>
          <p:spPr>
            <a:xfrm>
              <a:off x="2291508" y="4717950"/>
              <a:ext cx="3008607" cy="411772"/>
            </a:xfrm>
            <a:prstGeom prst="homePlat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7" name="CuadroTexto 36"/>
            <p:cNvSpPr txBox="1"/>
            <p:nvPr/>
          </p:nvSpPr>
          <p:spPr>
            <a:xfrm>
              <a:off x="2576911" y="4721872"/>
              <a:ext cx="17823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charset="0"/>
                  <a:ea typeface="Arial Black" charset="0"/>
                  <a:cs typeface="Arial Black" charset="0"/>
                </a:rPr>
                <a:t>PARCIALES</a:t>
              </a:r>
              <a:endParaRPr lang="es-ES_tradn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charset="0"/>
                <a:ea typeface="Arial Black" charset="0"/>
                <a:cs typeface="Arial Black" charset="0"/>
              </a:endParaRPr>
            </a:p>
          </p:txBody>
        </p:sp>
      </p:grpSp>
      <p:grpSp>
        <p:nvGrpSpPr>
          <p:cNvPr id="39" name="Agrupar 38"/>
          <p:cNvGrpSpPr/>
          <p:nvPr/>
        </p:nvGrpSpPr>
        <p:grpSpPr>
          <a:xfrm>
            <a:off x="2183688" y="4905546"/>
            <a:ext cx="3008607" cy="411772"/>
            <a:chOff x="2291508" y="4717950"/>
            <a:chExt cx="3008607" cy="411772"/>
          </a:xfrm>
        </p:grpSpPr>
        <p:sp>
          <p:nvSpPr>
            <p:cNvPr id="40" name="Pentágono 39"/>
            <p:cNvSpPr/>
            <p:nvPr/>
          </p:nvSpPr>
          <p:spPr>
            <a:xfrm>
              <a:off x="2291508" y="4717950"/>
              <a:ext cx="3008607" cy="411772"/>
            </a:xfrm>
            <a:prstGeom prst="homePlat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1" name="CuadroTexto 40"/>
            <p:cNvSpPr txBox="1"/>
            <p:nvPr/>
          </p:nvSpPr>
          <p:spPr>
            <a:xfrm>
              <a:off x="2546580" y="4721872"/>
              <a:ext cx="22974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b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charset="0"/>
                  <a:ea typeface="Arial Black" charset="0"/>
                  <a:cs typeface="Arial Black" charset="0"/>
                </a:rPr>
                <a:t>SEMESTRALES</a:t>
              </a:r>
              <a:endParaRPr lang="es-ES_tradn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charset="0"/>
                <a:ea typeface="Arial Black" charset="0"/>
                <a:cs typeface="Arial Black" charset="0"/>
              </a:endParaRPr>
            </a:p>
          </p:txBody>
        </p:sp>
      </p:grpSp>
      <p:grpSp>
        <p:nvGrpSpPr>
          <p:cNvPr id="42" name="Agrupar 41"/>
          <p:cNvGrpSpPr/>
          <p:nvPr/>
        </p:nvGrpSpPr>
        <p:grpSpPr>
          <a:xfrm>
            <a:off x="2183688" y="5492352"/>
            <a:ext cx="3008607" cy="411772"/>
            <a:chOff x="2291508" y="4717950"/>
            <a:chExt cx="3008607" cy="411772"/>
          </a:xfrm>
        </p:grpSpPr>
        <p:sp>
          <p:nvSpPr>
            <p:cNvPr id="43" name="Pentágono 42"/>
            <p:cNvSpPr/>
            <p:nvPr/>
          </p:nvSpPr>
          <p:spPr>
            <a:xfrm>
              <a:off x="2291508" y="4717950"/>
              <a:ext cx="3008607" cy="411772"/>
            </a:xfrm>
            <a:prstGeom prst="homePlat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4" name="CuadroTexto 43"/>
            <p:cNvSpPr txBox="1"/>
            <p:nvPr/>
          </p:nvSpPr>
          <p:spPr>
            <a:xfrm>
              <a:off x="2546580" y="4721872"/>
              <a:ext cx="21011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b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charset="0"/>
                  <a:ea typeface="Arial Black" charset="0"/>
                  <a:cs typeface="Arial Black" charset="0"/>
                </a:rPr>
                <a:t>EVENTUALES</a:t>
              </a:r>
              <a:endParaRPr lang="es-ES_tradn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charset="0"/>
                <a:ea typeface="Arial Black" charset="0"/>
                <a:cs typeface="Arial Black" charset="0"/>
              </a:endParaRPr>
            </a:p>
          </p:txBody>
        </p:sp>
      </p:grpSp>
      <p:cxnSp>
        <p:nvCxnSpPr>
          <p:cNvPr id="49" name="Conector recto 48"/>
          <p:cNvCxnSpPr/>
          <p:nvPr/>
        </p:nvCxnSpPr>
        <p:spPr>
          <a:xfrm>
            <a:off x="5173958" y="4515590"/>
            <a:ext cx="33679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cto 49"/>
          <p:cNvCxnSpPr/>
          <p:nvPr/>
        </p:nvCxnSpPr>
        <p:spPr>
          <a:xfrm>
            <a:off x="5172120" y="5108665"/>
            <a:ext cx="33679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/>
          <p:cNvCxnSpPr/>
          <p:nvPr/>
        </p:nvCxnSpPr>
        <p:spPr>
          <a:xfrm>
            <a:off x="5172120" y="5709945"/>
            <a:ext cx="33679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12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4111</TotalTime>
  <Words>1353</Words>
  <Application>Microsoft Office PowerPoint</Application>
  <PresentationFormat>Panorámica</PresentationFormat>
  <Paragraphs>244</Paragraphs>
  <Slides>16</Slides>
  <Notes>15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2" baseType="lpstr">
      <vt:lpstr>Arial</vt:lpstr>
      <vt:lpstr>Arial Black</vt:lpstr>
      <vt:lpstr>Calibri</vt:lpstr>
      <vt:lpstr>Calibri Light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COMITÉ DE EXPERTOS EN ADMINISTRACIÓN PÚBLICA</dc:title>
  <dc:creator>David Joseph Yave Rozo Parra</dc:creator>
  <cp:lastModifiedBy>Diana Milena Martinez Roldan</cp:lastModifiedBy>
  <cp:revision>396</cp:revision>
  <dcterms:created xsi:type="dcterms:W3CDTF">2017-05-16T20:36:18Z</dcterms:created>
  <dcterms:modified xsi:type="dcterms:W3CDTF">2019-02-06T19:56:04Z</dcterms:modified>
</cp:coreProperties>
</file>