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2.xml" ContentType="application/vnd.openxmlformats-officedocument.drawingml.chartshapes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3.xml" ContentType="application/vnd.openxmlformats-officedocument.drawingml.chartshapes+xml"/>
  <Override PartName="/ppt/charts/chart16.xml" ContentType="application/vnd.openxmlformats-officedocument.drawingml.chart+xml"/>
  <Override PartName="/ppt/drawings/drawing4.xml" ContentType="application/vnd.openxmlformats-officedocument.drawingml.chartshapes+xml"/>
  <Override PartName="/ppt/charts/chart17.xml" ContentType="application/vnd.openxmlformats-officedocument.drawingml.chart+xml"/>
  <Override PartName="/ppt/drawings/drawing5.xml" ContentType="application/vnd.openxmlformats-officedocument.drawingml.chartshapes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rawings/drawing6.xml" ContentType="application/vnd.openxmlformats-officedocument.drawingml.chartshapes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drawings/drawing7.xml" ContentType="application/vnd.openxmlformats-officedocument.drawingml.chartshapes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drawings/drawing8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drawings/drawing9.xml" ContentType="application/vnd.openxmlformats-officedocument.drawingml.chartshapes+xml"/>
  <Override PartName="/ppt/charts/chart26.xml" ContentType="application/vnd.openxmlformats-officedocument.drawingml.chart+xml"/>
  <Override PartName="/ppt/drawings/drawing10.xml" ContentType="application/vnd.openxmlformats-officedocument.drawingml.chartshapes+xml"/>
  <Override PartName="/ppt/charts/chart27.xml" ContentType="application/vnd.openxmlformats-officedocument.drawingml.chart+xml"/>
  <Override PartName="/ppt/notesSlides/notesSlide3.xml" ContentType="application/vnd.openxmlformats-officedocument.presentationml.notesSl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drawings/drawing1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drawings/drawing1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drawings/drawing13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drawings/drawing14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36.xml" ContentType="application/vnd.openxmlformats-officedocument.drawingml.chart+xml"/>
  <Override PartName="/ppt/drawings/drawing15.xml" ContentType="application/vnd.openxmlformats-officedocument.drawingml.chartshapes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drawings/drawing16.xml" ContentType="application/vnd.openxmlformats-officedocument.drawingml.chartshapes+xml"/>
  <Override PartName="/ppt/charts/chart40.xml" ContentType="application/vnd.openxmlformats-officedocument.drawingml.chart+xml"/>
  <Override PartName="/ppt/drawings/drawing17.xml" ContentType="application/vnd.openxmlformats-officedocument.drawingml.chartshapes+xml"/>
  <Override PartName="/ppt/charts/chart41.xml" ContentType="application/vnd.openxmlformats-officedocument.drawingml.chart+xml"/>
  <Override PartName="/ppt/notesSlides/notesSlide8.xml" ContentType="application/vnd.openxmlformats-officedocument.presentationml.notesSlide+xml"/>
  <Override PartName="/ppt/charts/chart42.xml" ContentType="application/vnd.openxmlformats-officedocument.drawingml.chart+xml"/>
  <Override PartName="/ppt/drawings/drawing18.xml" ContentType="application/vnd.openxmlformats-officedocument.drawingml.chartshapes+xml"/>
  <Override PartName="/ppt/charts/chart43.xml" ContentType="application/vnd.openxmlformats-officedocument.drawingml.chart+xml"/>
  <Override PartName="/ppt/notesSlides/notesSlide9.xml" ContentType="application/vnd.openxmlformats-officedocument.presentationml.notesSlide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drawings/drawing19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46.xml" ContentType="application/vnd.openxmlformats-officedocument.drawingml.chart+xml"/>
  <Override PartName="/ppt/drawings/drawing20.xml" ContentType="application/vnd.openxmlformats-officedocument.drawingml.chartshapes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drawings/drawing21.xml" ContentType="application/vnd.openxmlformats-officedocument.drawingml.chartshapes+xml"/>
  <Override PartName="/ppt/charts/chart50.xml" ContentType="application/vnd.openxmlformats-officedocument.drawingml.chart+xml"/>
  <Override PartName="/ppt/drawings/drawing22.xml" ContentType="application/vnd.openxmlformats-officedocument.drawingml.chartshapes+xml"/>
  <Override PartName="/ppt/charts/chart51.xml" ContentType="application/vnd.openxmlformats-officedocument.drawingml.chart+xml"/>
  <Override PartName="/ppt/drawings/drawing23.xml" ContentType="application/vnd.openxmlformats-officedocument.drawingml.chartshapes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drawings/drawing24.xml" ContentType="application/vnd.openxmlformats-officedocument.drawingml.chartshapes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drawings/drawing25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drawings/drawing26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drawings/drawing27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drawings/drawing28.xml" ContentType="application/vnd.openxmlformats-officedocument.drawingml.chartshapes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drawings/drawing29.xml" ContentType="application/vnd.openxmlformats-officedocument.drawingml.chartshapes+xml"/>
  <Override PartName="/ppt/charts/chart65.xml" ContentType="application/vnd.openxmlformats-officedocument.drawingml.chart+xml"/>
  <Override PartName="/ppt/drawings/drawing30.xml" ContentType="application/vnd.openxmlformats-officedocument.drawingml.chartshapes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drawings/drawing31.xml" ContentType="application/vnd.openxmlformats-officedocument.drawingml.chartshapes+xml"/>
  <Override PartName="/ppt/charts/chart6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8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</p:sldIdLst>
  <p:sldSz cx="9144000" cy="6858000" type="letter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DDD%202012%20-%202015\gestion%202015\Avance_Fisico\MONITOREANDO%202!&#176;%20TRIMESTRE%20%202015_Julio29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abello\Documents\OFICINA\Admon%20ALVARO%20CRUZ%20VARGAS%202012-2015\S%20y%20E\2015\MONITOREANDO%202!&#176;%20TRIMESTRE%20%202015_Julio29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DDD%202012%20-%202015\gestion%202015\Avance_Fisico\MONITOREANDO%202!&#176;%20TRIMESTRE%20%202015_Julio29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DDD%202012%20-%202015\gestion%202015\Avance_Fisico\MONITOREANDO%202!&#176;%20TRIMESTRE%20%202015_Julio29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PDDD%202012%20-%202015\gestion%202015\Avance_Fisico\MONITOREANDO%202!&#176;%20TRIMESTRE%20%202015_Julio29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DDD%202012%20-%202015\gestion%202015\Avance_Fisico\MONITOREANDO%202!&#176;%20TRIMESTRE%20%202015_Julio29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PDDD%202012%20-%202015\gestion%202015\Avance_Fisico\MONITOREANDO%202!&#176;%20TRIMESTRE%20%202015_Julio29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PDDD%202012%20-%202015\gestion%202015\Avance_Fisico\MONITOREANDO%202!&#176;%20TRIMESTRE%20%202015_Julio29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maabello\Documents\OFICINA\Admon%20ALVARO%20CRUZ%20VARGAS%202012-2015\S%20y%20E\2015\MONITOREANDO%202!&#176;%20TRIMESTRE%20%202015_Julio29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abello\Documents\OFICINA\Admon%20ALVARO%20CRUZ%20VARGAS%202012-2015\S%20y%20E\2015\MONITOREANDO%202!&#176;%20TRIMESTRE%20%202015_Julio29.xlsx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PDDD%202012%20-%202015\gestion%202015\Avance_Fisico\MONITOREANDO%202!&#176;%20TRIMESTRE%20%202015_Julio29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abello\AppData\Local\Microsoft\Windows\Temporary%20Internet%20Files\Content.Outlook\N1KP9C8F\MONITOREANDO%20actualizado_26%20feb%202014%20(3)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DDD%202012%20-%202015\gestion%202015\Avance_Fisico\MONITOREANDO%202!&#176;%20TRIMESTRE%20%202015_Julio29.xlsx" TargetMode="Externa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PDDD%202012%20-%202015\gestion%202015\Avance_Fisico\MONITOREANDO%202!&#176;%20TRIMESTRE%20%202015_Julio29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DDD%202012%20-%202015\gestion%202015\Avance_Fisico\MONITOREANDO%202!&#176;%20TRIMESTRE%20%202015_Julio29.xlsx" TargetMode="Externa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C:\PDDD%202012%20-%202015\gestion%202015\Avance_Fisico\MONITOREANDO%202!&#176;%20TRIMESTRE%20%202015_Julio29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abello\Documents\OFICINA\Admon%20ALVARO%20CRUZ%20VARGAS%202012-2015\S%20y%20E\2015\MONITOREANDO%20-BASE%20PRESENTACION%201er%20TRIMESTRE%202015.xlsx" TargetMode="Externa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C:\Users\maabello\Documents\OFICINA\Admon%20ALVARO%20CRUZ%20VARGAS%202012-2015\S%20y%20E\2015\MONITOREANDO%202!&#176;%20TRIMESTRE%20%202015_Julio29.xlsx" TargetMode="Externa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C:\Users\maabello\Documents\OFICINA\Admon%20ALVARO%20CRUZ%20VARGAS%202012-2015\S%20y%20E\2015\MONITOREANDO%202!&#176;%20TRIMESTRE%20%202015_Julio29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abello\Documents\OFICINA\Admon%20ALVARO%20CRUZ%20VARGAS%202012-2015\S%20y%20E\2015\MONITOREANDO%202!&#176;%20TRIMESTRE%20%202015_Julio29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abello\Documents\OFICINA\Admon%20ALVARO%20CRUZ%20VARGAS%202012-2015\S%20y%20E\2015\MONITOREANDO%20-BASE%20PRESENTACION%201er%20TRIMESTRE%202015.xlsx" TargetMode="Externa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C:\Users\maabello\Documents\OFICINA\Admon%20ALVARO%20CRUZ%20VARGAS%202012-2015\S%20y%20E\2015\MONITOREANDO%202!&#176;%20TRIMESTRE%20%202015_Julio29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PDDD%202012%20-%202015\gestion%202015\Avance_Fisico\MONITOREANDO%202!&#176;%20TRIMESTRE%20%202015_Julio29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abello\Documents\OFICINA\Admon%20ALVARO%20CRUZ%20VARGAS%202012-2015\S%20y%20E\2015\MONITOREANDO%20-BASE%20PRESENTACION%201er%20TRIMESTRE%202015.xlsx" TargetMode="Externa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C:\Users\maabello\Documents\OFICINA\Admon%20ALVARO%20CRUZ%20VARGAS%202012-2015\S%20y%20E\2015\MONITOREANDO%202!&#176;%20TRIMESTRE%20%202015_Julio29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abello\Documents\OFICINA\Admon%20ALVARO%20CRUZ%20VARGAS%202012-2015\S%20y%20E\2015\MONITOREANDO%20-BASE%20PRESENTACION%201er%20TRIMESTRE%202015.xlsx" TargetMode="Externa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C:\Users\maabello\Documents\OFICINA\Admon%20ALVARO%20CRUZ%20VARGAS%202012-2015\S%20y%20E\2015\MONITOREANDO%202!&#176;%20TRIMESTRE%20%202015_Julio29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abello\Documents\OFICINA\Admon%20ALVARO%20CRUZ%20VARGAS%202012-2015\S%20y%20E\2015\MONITOREANDO%20-BASE%20PRESENTACION%201er%20TRIMESTRE%202015.xlsx" TargetMode="Externa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file:///C:\Users\maabello\Documents\OFICINA\Admon%20ALVARO%20CRUZ%20VARGAS%202012-2015\S%20y%20E\2015\MONITOREANDO%202!&#176;%20TRIMESTRE%20%202015_Julio29.xlsx" TargetMode="Externa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file:///C:\Users\maabello\Documents\OFICINA\Admon%20ALVARO%20CRUZ%20VARGAS%202012-2015\S%20y%20E\2015\MONITOREANDO%202!&#176;%20TRIMESTRE%20%202015_Julio29.xlsx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abello\Documents\OFICINA\Admon%20ALVARO%20CRUZ%20VARGAS%202012-2015\S%20y%20E\2015\MONITOREANDO%20-BASE%20PRESENTACION%201er%20TRIMESTRE%202015.xlsx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abello\Documents\OFICINA\Admon%20ALVARO%20CRUZ%20VARGAS%202012-2015\S%20y%20E\2015\MONITOREANDO%20-BASE%20PRESENTACION%201er%20TRIMESTRE%202015.xlsx" TargetMode="Externa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oleObject" Target="file:///C:\Users\maabello\Documents\OFICINA\Admon%20ALVARO%20CRUZ%20VARGAS%202012-2015\S%20y%20E\2015\MONITOREANDO%202!&#176;%20TRIMESTRE%20%202015_Julio29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abello\Documents\OFICINA\Admon%20ALVARO%20CRUZ%20VARGAS%202012-2015\S%20y%20E\2015\MONITOREANDO%202!&#176;%20TRIMESTRE%20%202015_Julio29.xlsx" TargetMode="Externa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oleObject" Target="file:///C:\Users\maabello\Documents\OFICINA\Admon%20ALVARO%20CRUZ%20VARGAS%202012-2015\S%20y%20E\2015\MONITOREANDO%202!&#176;%20TRIMESTRE%20%202015_Julio29.xlsx" TargetMode="Externa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abello\Documents\OFICINA\Admon%20ALVARO%20CRUZ%20VARGAS%202012-2015\S%20y%20E\2015\MONITOREANDO%202!&#176;%20TRIMESTRE%20%202015_Julio29.xlsx" TargetMode="External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oleObject" Target="file:///C:\Users\maabello\Documents\OFICINA\Admon%20ALVARO%20CRUZ%20VARGAS%202012-2015\S%20y%20E\2015\MONITOREANDO%20-BASE%20PRESENTACION%201er%20TRIMESTRE%202015.xlsx" TargetMode="Externa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abello\Documents\OFICINA\Admon%20ALVARO%20CRUZ%20VARGAS%202012-2015\S%20y%20E\2015\MONITOREANDO%20-BASE%20PRESENTACION%201er%20TRIMESTRE%202015.xlsx" TargetMode="Externa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abello\Documents\OFICINA\Admon%20ALVARO%20CRUZ%20VARGAS%202012-2015\S%20y%20E\2015\MONITOREANDO%20-BASE%20PRESENTACION%201er%20TRIMESTRE%202015.xlsx" TargetMode="External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oleObject" Target="file:///C:\Users\maabello\Documents\OFICINA\Admon%20ALVARO%20CRUZ%20VARGAS%202012-2015\S%20y%20E\2015\MONITOREANDO%202!&#176;%20TRIMESTRE%20%202015_Julio29.xlsx" TargetMode="External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oleObject" Target="file:///C:\Users\maabello\Documents\OFICINA\Admon%20ALVARO%20CRUZ%20VARGAS%202012-2015\S%20y%20E\2015\MONITOREANDO%20-BASE%20PRESENTACION%201er%20TRIMESTRE%202015.xlsx" TargetMode="Externa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abello\Documents\OFICINA\Admon%20ALVARO%20CRUZ%20VARGAS%202012-2015\S%20y%20E\2015\MONITOREANDO%20-BASE%20PRESENTACION%201er%20TRIMESTRE%202015.xlsx" TargetMode="External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abello\Documents\OFICINA\Admon%20ALVARO%20CRUZ%20VARGAS%202012-2015\S%20y%20E\2015\MONITOREANDO%202!&#176;%20TRIMESTRE%20%202015_Julio29.xlsx" TargetMode="External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1.xml"/><Relationship Id="rId1" Type="http://schemas.openxmlformats.org/officeDocument/2006/relationships/oleObject" Target="file:///C:\Users\maabello\Documents\OFICINA\Admon%20ALVARO%20CRUZ%20VARGAS%202012-2015\S%20y%20E\2015\MONITOREANDO%202!&#176;%20TRIMESTRE%20%202015_Julio29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abello\Documents\OFICINA\Admon%20ALVARO%20CRUZ%20VARGAS%202012-2015\S%20y%20E\2015\MONITOREANDO%202!&#176;%20TRIMESTRE%20%202015_Julio29.xlsx" TargetMode="External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2.xml"/><Relationship Id="rId1" Type="http://schemas.openxmlformats.org/officeDocument/2006/relationships/oleObject" Target="file:///C:\Users\maabello\Documents\OFICINA\Admon%20ALVARO%20CRUZ%20VARGAS%202012-2015\S%20y%20E\2015\MONITOREANDO%202!&#176;%20TRIMESTRE%20%202015_Julio29.xlsx" TargetMode="External"/></Relationships>
</file>

<file path=ppt/charts/_rels/chart5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3.xml"/><Relationship Id="rId1" Type="http://schemas.openxmlformats.org/officeDocument/2006/relationships/oleObject" Target="file:///C:\Users\maabello\Documents\OFICINA\Admon%20ALVARO%20CRUZ%20VARGAS%202012-2015\S%20y%20E\2015\MONITOREANDO%202!&#176;%20TRIMESTRE%20%202015_Julio29.xlsx" TargetMode="External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abello\Documents\OFICINA\Admon%20ALVARO%20CRUZ%20VARGAS%202012-2015\S%20y%20E\2015\MONITOREANDO%202!&#176;%20TRIMESTRE%20%202015_Julio29.xlsx" TargetMode="External"/></Relationships>
</file>

<file path=ppt/charts/_rels/chart5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4.xml"/><Relationship Id="rId1" Type="http://schemas.openxmlformats.org/officeDocument/2006/relationships/oleObject" Target="file:///C:\Users\maabello\Documents\OFICINA\Admon%20ALVARO%20CRUZ%20VARGAS%202012-2015\S%20y%20E\2015\MONITOREANDO%20-BASE%20PRESENTACION%201er%20TRIMESTRE%202015.xlsx" TargetMode="External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abello\Documents\OFICINA\Admon%20ALVARO%20CRUZ%20VARGAS%202012-2015\S%20y%20E\2015\MONITOREANDO%20-BASE%20PRESENTACION%201er%20TRIMESTRE%202015.xlsx" TargetMode="External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abello\Documents\OFICINA\Admon%20ALVARO%20CRUZ%20VARGAS%202012-2015\S%20y%20E\2015\MONITOREANDO%202!&#176;%20TRIMESTRE%20%202015_Julio29.xlsx" TargetMode="External"/></Relationships>
</file>

<file path=ppt/charts/_rels/chart5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5.xml"/><Relationship Id="rId1" Type="http://schemas.openxmlformats.org/officeDocument/2006/relationships/oleObject" Target="file:///C:\PDDD%202012%20-%202015\gestion%202015\Avance_Fisico\MONITOREANDO%202!&#176;%20TRIMESTRE%20%202015_Julio29.xlsx" TargetMode="External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abello\Documents\OFICINA\Admon%20ALVARO%20CRUZ%20VARGAS%202012-2015\S%20y%20E\2015\MONITOREANDO%20-BASE%20PRESENTACION%201er%20TRIMESTRE%202015.xlsx" TargetMode="External"/></Relationships>
</file>

<file path=ppt/charts/_rels/chart5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6.xml"/><Relationship Id="rId1" Type="http://schemas.openxmlformats.org/officeDocument/2006/relationships/oleObject" Target="file:///C:\Users\maabello\Documents\OFICINA\Admon%20ALVARO%20CRUZ%20VARGAS%202012-2015\S%20y%20E\2015\MONITOREANDO%202!&#176;%20TRIMESTRE%20%202015_Julio29.xlsx" TargetMode="External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abello\Documents\OFICINA\Admon%20ALVARO%20CRUZ%20VARGAS%202012-2015\S%20y%20E\2015\MONITOREANDO%20-BASE%20PRESENTACION%201er%20TRIMESTRE%202015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abello\Documents\OFICINA\Admon%20ALVARO%20CRUZ%20VARGAS%202012-2015\S%20y%20E\2015\MONITOREANDO%202!&#176;%20TRIMESTRE%20%202015_Julio29.xlsx" TargetMode="External"/></Relationships>
</file>

<file path=ppt/charts/_rels/chart6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7.xml"/><Relationship Id="rId1" Type="http://schemas.openxmlformats.org/officeDocument/2006/relationships/oleObject" Target="file:///C:\Users\maabello\Documents\OFICINA\Admon%20ALVARO%20CRUZ%20VARGAS%202012-2015\S%20y%20E\2015\MONITOREANDO%202!&#176;%20TRIMESTRE%20%202015_Julio29.xlsx" TargetMode="External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abello\Documents\OFICINA\Admon%20ALVARO%20CRUZ%20VARGAS%202012-2015\S%20y%20E\2015\MONITOREANDO%20-BASE%20PRESENTACION%201er%20TRIMESTRE%202015.xlsx" TargetMode="External"/></Relationships>
</file>

<file path=ppt/charts/_rels/chart6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8.xml"/><Relationship Id="rId1" Type="http://schemas.openxmlformats.org/officeDocument/2006/relationships/oleObject" Target="file:///C:\Users\maabello\Documents\OFICINA\Admon%20ALVARO%20CRUZ%20VARGAS%202012-2015\S%20y%20E\2015\MONITOREANDO%202!&#176;%20TRIMESTRE%20%202015_Julio29.xlsx" TargetMode="External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abello\Documents\OFICINA\Admon%20ALVARO%20CRUZ%20VARGAS%202012-2015\S%20y%20E\2015\MONITOREANDO%202!&#176;%20TRIMESTRE%20%202015_Julio29.xlsx" TargetMode="External"/></Relationships>
</file>

<file path=ppt/charts/_rels/chart6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9.xml"/><Relationship Id="rId1" Type="http://schemas.openxmlformats.org/officeDocument/2006/relationships/oleObject" Target="file:///C:\Users\maabello\Documents\OFICINA\Admon%20ALVARO%20CRUZ%20VARGAS%202012-2015\S%20y%20E\2015\MONITOREANDO%202!&#176;%20TRIMESTRE%20%202015_Julio29.xlsx" TargetMode="External"/></Relationships>
</file>

<file path=ppt/charts/_rels/chart6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0.xml"/><Relationship Id="rId1" Type="http://schemas.openxmlformats.org/officeDocument/2006/relationships/oleObject" Target="file:///C:\Users\maabello\Documents\OFICINA\Admon%20ALVARO%20CRUZ%20VARGAS%202012-2015\S%20y%20E\2015\MONITOREANDO%20-BASE%20PRESENTACION%201er%20TRIMESTRE%202015.xlsx" TargetMode="External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abello\Documents\OFICINA\Admon%20ALVARO%20CRUZ%20VARGAS%202012-2015\S%20y%20E\2015\MONITOREANDO%20-BASE%20PRESENTACION%201er%20TRIMESTRE%202015.xlsx" TargetMode="External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abello\Documents\OFICINA\Admon%20ALVARO%20CRUZ%20VARGAS%202012-2015\S%20y%20E\2015\MONITOREANDO%202!&#176;%20TRIMESTRE%20%202015_Julio29.xlsx" TargetMode="External"/></Relationships>
</file>

<file path=ppt/charts/_rels/chart6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1.xml"/><Relationship Id="rId1" Type="http://schemas.openxmlformats.org/officeDocument/2006/relationships/oleObject" Target="file:///C:\PDDD%202012%20-%202015\gestion%202015\Avance_Fisico\MONITOREANDO%202!&#176;%20TRIMESTRE%20%202015_Julio29.xlsx" TargetMode="External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DDD%202012%20-%202015\gestion%202015\Avance_Fisico\MONITOREANDO%202!&#176;%20TRIMESTRE%20%202015_Julio29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DDD%202012%20-%202015\gestion%202015\Avance_Fisico\MONITOREANDO%202!&#176;%20TRIMESTRE%20%202015_Julio29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abello\Documents\OFICINA\Admon%20ALVARO%20CRUZ%20VARGAS%202012-2015\S%20y%20E\2015\MONITOREANDO%202!&#176;%20TRIMESTRE%20%202015_Julio29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DDD%202012%20-%202015\gestion%202015\Avance_Fisico\MONITOREANDO%202!&#176;%20TRIMESTRE%20%202015_Julio2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accent6">
            <a:lumMod val="20000"/>
            <a:lumOff val="80000"/>
          </a:schemeClr>
        </a:solidFill>
        <a:ln>
          <a:noFill/>
        </a:ln>
        <a:effectLst/>
        <a:sp3d/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2306715582829754E-2"/>
          <c:y val="2.2491177215211378E-2"/>
          <c:w val="0.95944233530394618"/>
          <c:h val="0.887723543114829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'OBJETIVO Y PLAN '!$R$5</c:f>
              <c:strCache>
                <c:ptCount val="1"/>
                <c:pt idx="0">
                  <c:v>PROGRAMADO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1.8678849912988831E-2"/>
                  <c:y val="-4.6512609836813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s-ES" b="1">
                    <a:solidFill>
                      <a:schemeClr val="tx1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'OBJETIVO Y PLAN '!$M$4</c:f>
              <c:strCache>
                <c:ptCount val="1"/>
                <c:pt idx="0">
                  <c:v>CUATRIENIO                                                        2015</c:v>
                </c:pt>
              </c:strCache>
            </c:strRef>
          </c:cat>
          <c:val>
            <c:numRef>
              <c:f>'OBJETIVO Y PLAN '!$M$10</c:f>
              <c:numCache>
                <c:formatCode>0.00</c:formatCode>
                <c:ptCount val="1"/>
                <c:pt idx="0">
                  <c:v>100.00479999999979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'OBJETIVO Y PLAN '!$O$5</c:f>
              <c:strCache>
                <c:ptCount val="1"/>
                <c:pt idx="0">
                  <c:v>EJECUTADO</c:v>
                </c:pt>
              </c:strCache>
            </c:strRef>
          </c:tx>
          <c:spPr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0282776349614397E-2"/>
                  <c:y val="-7.6076076076076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s-ES" b="1">
                    <a:solidFill>
                      <a:schemeClr val="tx1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'OBJETIVO Y PLAN '!$M$4</c:f>
              <c:strCache>
                <c:ptCount val="1"/>
                <c:pt idx="0">
                  <c:v>CUATRIENIO                                                        2015</c:v>
                </c:pt>
              </c:strCache>
            </c:strRef>
          </c:cat>
          <c:val>
            <c:numRef>
              <c:f>'OBJETIVO Y PLAN '!$O$10</c:f>
              <c:numCache>
                <c:formatCode>0.00</c:formatCode>
                <c:ptCount val="1"/>
                <c:pt idx="0">
                  <c:v>84.132410845954013</c:v>
                </c:pt>
              </c:numCache>
            </c:numRef>
          </c:val>
          <c:shape val="cylinder"/>
        </c:ser>
        <c:ser>
          <c:idx val="4"/>
          <c:order val="4"/>
          <c:spPr>
            <a:solidFill>
              <a:srgbClr val="000000">
                <a:alpha val="0"/>
              </a:srgbClr>
            </a:solidFill>
          </c:spPr>
          <c:invertIfNegative val="0"/>
          <c:cat>
            <c:strRef>
              <c:f>'OBJETIVO Y PLAN '!$M$4</c:f>
              <c:strCache>
                <c:ptCount val="1"/>
                <c:pt idx="0">
                  <c:v>CUATRIENIO                                                        2015</c:v>
                </c:pt>
              </c:strCache>
            </c:strRef>
          </c:cat>
          <c:val>
            <c:numLit>
              <c:formatCode>General</c:formatCode>
              <c:ptCount val="1"/>
              <c:pt idx="0">
                <c:v>0</c:v>
              </c:pt>
            </c:numLit>
          </c:val>
        </c:ser>
        <c:ser>
          <c:idx val="5"/>
          <c:order val="5"/>
          <c:tx>
            <c:strRef>
              <c:f>'OBJETIVO Y PLAN '!$R$5</c:f>
              <c:strCache>
                <c:ptCount val="1"/>
                <c:pt idx="0">
                  <c:v>PROGRAMADO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2.4316369399511987E-2"/>
                  <c:y val="-5.8420310073853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s-ES" b="1">
                    <a:solidFill>
                      <a:schemeClr val="tx1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'OBJETIVO Y PLAN '!$M$4</c:f>
              <c:strCache>
                <c:ptCount val="1"/>
                <c:pt idx="0">
                  <c:v>CUATRIENIO                                                        2015</c:v>
                </c:pt>
              </c:strCache>
            </c:strRef>
          </c:cat>
          <c:val>
            <c:numRef>
              <c:f>'OBJETIVO Y PLAN '!$R$10</c:f>
              <c:numCache>
                <c:formatCode>0.00</c:formatCode>
                <c:ptCount val="1"/>
                <c:pt idx="0">
                  <c:v>26.986570413243633</c:v>
                </c:pt>
              </c:numCache>
            </c:numRef>
          </c:val>
          <c:shape val="cylinder"/>
        </c:ser>
        <c:ser>
          <c:idx val="6"/>
          <c:order val="6"/>
          <c:tx>
            <c:strRef>
              <c:f>'OBJETIVO Y PLAN '!$S$5</c:f>
              <c:strCache>
                <c:ptCount val="1"/>
                <c:pt idx="0">
                  <c:v>EJECUTADO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1.6284593818743903E-2"/>
                  <c:y val="-7.0512717441851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s-ES" b="1">
                    <a:solidFill>
                      <a:schemeClr val="tx1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'OBJETIVO Y PLAN '!$M$4</c:f>
              <c:strCache>
                <c:ptCount val="1"/>
                <c:pt idx="0">
                  <c:v>CUATRIENIO                                                        2015</c:v>
                </c:pt>
              </c:strCache>
            </c:strRef>
          </c:cat>
          <c:val>
            <c:numRef>
              <c:f>'OBJETIVO Y PLAN '!$T$10</c:f>
              <c:numCache>
                <c:formatCode>0.00</c:formatCode>
                <c:ptCount val="1"/>
                <c:pt idx="0">
                  <c:v>17.212480925534521</c:v>
                </c:pt>
              </c:numCache>
            </c:numRef>
          </c:val>
          <c:shape val="cylinder"/>
        </c:ser>
        <c:ser>
          <c:idx val="8"/>
          <c:order val="8"/>
          <c:spPr>
            <a:solidFill>
              <a:srgbClr val="000000">
                <a:alpha val="0"/>
              </a:srgbClr>
            </a:solidFill>
          </c:spPr>
          <c:invertIfNegative val="0"/>
          <c:cat>
            <c:strRef>
              <c:f>'OBJETIVO Y PLAN '!$M$4</c:f>
              <c:strCache>
                <c:ptCount val="1"/>
                <c:pt idx="0">
                  <c:v>CUATRIENIO                                                        2015</c:v>
                </c:pt>
              </c:strCache>
            </c:strRef>
          </c:cat>
          <c:val>
            <c:numLit>
              <c:formatCode>General</c:formatCode>
              <c:ptCount val="1"/>
              <c:pt idx="0">
                <c:v>0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452685264"/>
        <c:axId val="452685824"/>
        <c:axId val="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'OBJETIVO Y PLAN '!$N$5</c15:sqref>
                        </c15:formulaRef>
                      </c:ext>
                    </c:extLst>
                    <c:strCache>
                      <c:ptCount val="1"/>
                      <c:pt idx="0">
                        <c:v>PROGRAMADO_ac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</c:dPt>
                <c:dLbls>
                  <c:dLbl>
                    <c:idx val="0"/>
                    <c:layout>
                      <c:manualLayout>
                        <c:x val="2.6098934034302208E-2"/>
                        <c:y val="-4.6229601734565785E-2"/>
                      </c:manualLayout>
                    </c:layout>
                    <c:spPr>
                      <a:noFill/>
                      <a:ln w="25400">
                        <a:noFill/>
                      </a:ln>
                    </c:spPr>
                    <c:txPr>
                      <a:bodyPr wrap="square" lIns="38100" tIns="19050" rIns="38100" bIns="19050" anchor="ctr">
                        <a:spAutoFit/>
                      </a:bodyPr>
                      <a:lstStyle/>
                      <a:p>
                        <a:pPr>
                          <a:defRPr lang="es-ES">
                            <a:solidFill>
                              <a:schemeClr val="bg1"/>
                            </a:solidFill>
                          </a:defRPr>
                        </a:pPr>
                        <a:endParaRPr lang="es-CO"/>
                      </a:p>
                    </c:tx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'OBJETIVO Y PLAN '!$M$4</c15:sqref>
                        </c15:formulaRef>
                      </c:ext>
                    </c:extLst>
                    <c:strCache>
                      <c:ptCount val="1"/>
                      <c:pt idx="0">
                        <c:v>CUATRIENIO                                                        2015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'OBJETIVO Y PLAN '!$N$10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100.00479999999979</c:v>
                      </c:pt>
                    </c:numCache>
                  </c:numRef>
                </c:val>
                <c:shape val="cylinder"/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'OBJETIVO Y PLAN '!$P$5</c15:sqref>
                        </c15:formulaRef>
                      </c:ext>
                    </c:extLst>
                    <c:strCache>
                      <c:ptCount val="1"/>
                      <c:pt idx="0">
                        <c:v>EJECUCIÓN REAL</c:v>
                      </c:pt>
                    </c:strCache>
                  </c:strRef>
                </c:tx>
                <c:spPr>
                  <a:solidFill>
                    <a:schemeClr val="accent6">
                      <a:lumMod val="75000"/>
                    </a:schemeClr>
                  </a:solidFill>
                </c:spPr>
                <c:invertIfNegative val="0"/>
                <c:dLbls>
                  <c:dLbl>
                    <c:idx val="0"/>
                    <c:layout>
                      <c:manualLayout>
                        <c:x val="1.5424164524421531E-2"/>
                        <c:y val="-0.10410410410410417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</c:extLst>
                  </c:dLbl>
                  <c:spPr>
                    <a:noFill/>
                    <a:ln w="25400">
                      <a:noFill/>
                    </a:ln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lang="es-ES">
                          <a:solidFill>
                            <a:schemeClr val="bg1"/>
                          </a:solidFill>
                        </a:defRPr>
                      </a:pPr>
                      <a:endParaRPr lang="es-CO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'OBJETIVO Y PLAN '!$M$4</c15:sqref>
                        </c15:formulaRef>
                      </c:ext>
                    </c:extLst>
                    <c:strCache>
                      <c:ptCount val="1"/>
                      <c:pt idx="0">
                        <c:v>CUATRIENIO                                                        2015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'OBJETIVO Y PLAN '!$P$10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8.6297159495057034</c:v>
                      </c:pt>
                    </c:numCache>
                  </c:numRef>
                </c:val>
                <c:shape val="cylinder"/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'OBJETIVO Y PLAN '!$T$5</c15:sqref>
                        </c15:formulaRef>
                      </c:ext>
                    </c:extLst>
                    <c:strCache>
                      <c:ptCount val="1"/>
                      <c:pt idx="0">
                        <c:v>EJECUCIÓN REAL</c:v>
                      </c:pt>
                    </c:strCache>
                  </c:strRef>
                </c:tx>
                <c:spPr>
                  <a:solidFill>
                    <a:schemeClr val="accent6">
                      <a:lumMod val="75000"/>
                    </a:schemeClr>
                  </a:solidFill>
                </c:spPr>
                <c:invertIfNegative val="0"/>
                <c:dLbls>
                  <c:dLbl>
                    <c:idx val="0"/>
                    <c:layout>
                      <c:manualLayout>
                        <c:x val="2.1447063526005023E-2"/>
                        <c:y val="-5.2052052052052003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</c:extLst>
                  </c:dLbl>
                  <c:spPr>
                    <a:noFill/>
                    <a:ln w="25400">
                      <a:noFill/>
                    </a:ln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lang="es-ES">
                          <a:solidFill>
                            <a:schemeClr val="bg1"/>
                          </a:solidFill>
                        </a:defRPr>
                      </a:pPr>
                      <a:endParaRPr lang="es-CO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'OBJETIVO Y PLAN '!$M$4</c15:sqref>
                        </c15:formulaRef>
                      </c:ext>
                    </c:extLst>
                    <c:strCache>
                      <c:ptCount val="1"/>
                      <c:pt idx="0">
                        <c:v>CUATRIENIO                                                        2015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'OBJETIVO Y PLAN '!$T$10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17.212480925534521</c:v>
                      </c:pt>
                    </c:numCache>
                  </c:numRef>
                </c:val>
              </c15:ser>
            </c15:filteredBarSeries>
          </c:ext>
        </c:extLst>
      </c:bar3DChart>
      <c:catAx>
        <c:axId val="45268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ES" b="1">
                <a:solidFill>
                  <a:schemeClr val="tx1"/>
                </a:solidFill>
              </a:defRPr>
            </a:pPr>
            <a:endParaRPr lang="es-CO"/>
          </a:p>
        </c:txPr>
        <c:crossAx val="452685824"/>
        <c:crosses val="autoZero"/>
        <c:auto val="1"/>
        <c:lblAlgn val="ctr"/>
        <c:lblOffset val="100"/>
        <c:noMultiLvlLbl val="0"/>
      </c:catAx>
      <c:valAx>
        <c:axId val="452685824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4526852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6350">
      <a:noFill/>
    </a:ln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accent6">
            <a:lumMod val="20000"/>
            <a:lumOff val="80000"/>
          </a:schemeClr>
        </a:solidFill>
        <a:ln>
          <a:noFill/>
        </a:ln>
        <a:effectLst/>
        <a:sp3d/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4904890244424164E-2"/>
          <c:y val="8.0082151486946154E-2"/>
          <c:w val="0.93905722375024259"/>
          <c:h val="0.841544594956560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'OBJETIVO Y PLAN '!$L$34</c:f>
              <c:strCache>
                <c:ptCount val="1"/>
                <c:pt idx="0">
                  <c:v>PROGRAMADO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3663454744315644E-2"/>
                  <c:y val="-2.862985685071575E-2"/>
                </c:manualLayout>
              </c:layout>
              <c:numFmt formatCode="#,##0.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'OBJETIVO Y PLAN '!$L$63</c:f>
              <c:numCache>
                <c:formatCode>General</c:formatCode>
                <c:ptCount val="1"/>
              </c:numCache>
            </c:numRef>
          </c:cat>
          <c:val>
            <c:numRef>
              <c:f>'OBJETIVO Y PLAN '!$M$9</c:f>
              <c:numCache>
                <c:formatCode>0.0</c:formatCode>
                <c:ptCount val="1"/>
                <c:pt idx="0">
                  <c:v>18.761639999999979</c:v>
                </c:pt>
              </c:numCache>
            </c:numRef>
          </c:val>
          <c:shape val="cylinder"/>
        </c:ser>
        <c:ser>
          <c:idx val="1"/>
          <c:order val="2"/>
          <c:tx>
            <c:strRef>
              <c:f>'OBJETIVO Y PLAN '!$N$34</c:f>
              <c:strCache>
                <c:ptCount val="1"/>
                <c:pt idx="0">
                  <c:v>EJECUTADO </c:v>
                </c:pt>
              </c:strCache>
            </c:strRef>
          </c:tx>
          <c:spPr>
            <a:solidFill>
              <a:srgbClr val="FF7415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5.0297527698294042E-2"/>
                  <c:y val="-4.4983432283109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'OBJETIVO Y PLAN '!$L$63</c:f>
              <c:numCache>
                <c:formatCode>General</c:formatCode>
                <c:ptCount val="1"/>
              </c:numCache>
            </c:numRef>
          </c:cat>
          <c:val>
            <c:numRef>
              <c:f>'OBJETIVO Y PLAN '!$O$9</c:f>
              <c:numCache>
                <c:formatCode>0.0</c:formatCode>
                <c:ptCount val="1"/>
                <c:pt idx="0">
                  <c:v>16.686826742557351</c:v>
                </c:pt>
              </c:numCache>
            </c:numRef>
          </c:val>
          <c:shape val="cylinder"/>
        </c:ser>
        <c:ser>
          <c:idx val="4"/>
          <c:order val="3"/>
          <c:spPr>
            <a:solidFill>
              <a:srgbClr val="FF66CC">
                <a:alpha val="0"/>
              </a:srgbClr>
            </a:solidFill>
          </c:spPr>
          <c:invertIfNegative val="0"/>
          <c:cat>
            <c:numRef>
              <c:f>'OBJETIVO Y PLAN '!$L$63</c:f>
              <c:numCache>
                <c:formatCode>General</c:formatCode>
                <c:ptCount val="1"/>
              </c:numCache>
            </c:numRef>
          </c:cat>
          <c:val>
            <c:numRef>
              <c:f>'OBJETIVO Y PLAN '!$Q$6</c:f>
              <c:numCache>
                <c:formatCode>0.0</c:formatCode>
                <c:ptCount val="1"/>
              </c:numCache>
            </c:numRef>
          </c:val>
        </c:ser>
        <c:ser>
          <c:idx val="5"/>
          <c:order val="4"/>
          <c:tx>
            <c:strRef>
              <c:f>'OBJETIVO Y PLAN '!$Q$34</c:f>
              <c:strCache>
                <c:ptCount val="1"/>
                <c:pt idx="0">
                  <c:v>PROGRAMADO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'OBJETIVO Y PLAN '!$L$63</c:f>
              <c:numCache>
                <c:formatCode>General</c:formatCode>
                <c:ptCount val="1"/>
              </c:numCache>
            </c:numRef>
          </c:cat>
          <c:val>
            <c:numRef>
              <c:f>'OBJETIVO Y PLAN '!$R$9</c:f>
              <c:numCache>
                <c:formatCode>0.0</c:formatCode>
                <c:ptCount val="1"/>
                <c:pt idx="0">
                  <c:v>4.5617002547317194</c:v>
                </c:pt>
              </c:numCache>
            </c:numRef>
          </c:val>
          <c:shape val="cylinder"/>
        </c:ser>
        <c:ser>
          <c:idx val="6"/>
          <c:order val="5"/>
          <c:tx>
            <c:strRef>
              <c:f>'OBJETIVO Y PLAN '!$R$34</c:f>
              <c:strCache>
                <c:ptCount val="1"/>
                <c:pt idx="0">
                  <c:v>EJECUTADO</c:v>
                </c:pt>
              </c:strCache>
            </c:strRef>
          </c:tx>
          <c:spPr>
            <a:solidFill>
              <a:srgbClr val="FF7415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'OBJETIVO Y PLAN '!$L$63</c:f>
              <c:numCache>
                <c:formatCode>General</c:formatCode>
                <c:ptCount val="1"/>
              </c:numCache>
            </c:numRef>
          </c:cat>
          <c:val>
            <c:numRef>
              <c:f>'OBJETIVO Y PLAN '!$T$9</c:f>
              <c:numCache>
                <c:formatCode>0.0</c:formatCode>
                <c:ptCount val="1"/>
                <c:pt idx="0">
                  <c:v>3.4928230933577811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3484880"/>
        <c:axId val="253485440"/>
        <c:axId val="0"/>
        <c:extLst>
          <c:ext xmlns:c15="http://schemas.microsoft.com/office/drawing/2012/chart" uri="{02D57815-91ED-43cb-92C2-25804820EDAC}">
            <c15:filteredBar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'OBJETIVO Y PLAN '!$M$34</c15:sqref>
                        </c15:formulaRef>
                      </c:ext>
                    </c:extLst>
                    <c:strCache>
                      <c:ptCount val="1"/>
                      <c:pt idx="0">
                        <c:v>PROGRAMADO 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</c:spPr>
                <c:invertIfNegative val="0"/>
                <c:dLbls>
                  <c:dLbl>
                    <c:idx val="0"/>
                    <c:layout>
                      <c:manualLayout>
                        <c:x val="3.1551272992420908E-2"/>
                        <c:y val="-1.226993865030674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</c:extLst>
                  </c:dLbl>
                  <c:spPr>
                    <a:noFill/>
                    <a:ln w="25400">
                      <a:noFill/>
                    </a:ln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lang="es-ES">
                          <a:solidFill>
                            <a:schemeClr val="bg1"/>
                          </a:solidFill>
                        </a:defRPr>
                      </a:pPr>
                      <a:endParaRPr lang="es-CO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'OBJETIVO Y PLAN '!$L$63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'OBJETIVO Y PLAN '!$N$9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18.761639999999979</c:v>
                      </c:pt>
                    </c:numCache>
                  </c:numRef>
                </c:val>
                <c:shape val="cylinder"/>
              </c15:ser>
            </c15:filteredBarSeries>
          </c:ext>
        </c:extLst>
      </c:bar3DChart>
      <c:catAx>
        <c:axId val="25348488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53485440"/>
        <c:crosses val="autoZero"/>
        <c:auto val="1"/>
        <c:lblAlgn val="ctr"/>
        <c:lblOffset val="100"/>
        <c:noMultiLvlLbl val="0"/>
      </c:catAx>
      <c:valAx>
        <c:axId val="25348544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534848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>
        <a:lumMod val="85000"/>
      </a:schemeClr>
    </a:solidFill>
    <a:ln w="6350">
      <a:noFill/>
    </a:ln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9DC3E6"/>
        </a:solidFill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8534249316734532E-2"/>
          <c:y val="0.17698911277704649"/>
          <c:w val="0.95486635874471559"/>
          <c:h val="0.508607775157073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PROGRAMAS!$L$6</c:f>
              <c:strCache>
                <c:ptCount val="1"/>
                <c:pt idx="0">
                  <c:v>Programado_ Cuatrienio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.0" sourceLinked="0"/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PROGRAMAS!$K$32:$K$39</c:f>
              <c:strCache>
                <c:ptCount val="8"/>
                <c:pt idx="0">
                  <c:v>1. SEGURIDAD Y CONVIVENCIA CON DERECHOS HUMANOS</c:v>
                </c:pt>
                <c:pt idx="1">
                  <c:v>2. MODERNIZACION DE LA GESTION</c:v>
                </c:pt>
                <c:pt idx="2">
                  <c:v>3. EMPODERAMIENTO LOCAL PARA LA EQUIDAD Y LA UNIDAD TERRITORIAL</c:v>
                </c:pt>
                <c:pt idx="3">
                  <c:v>4. CUNDINAMARCA CON ESPACIOS DE PARTICIPACION REAL</c:v>
                </c:pt>
                <c:pt idx="4">
                  <c:v>5. CULTURA E IDENTIDAD CUNDINAMARQUESA</c:v>
                </c:pt>
                <c:pt idx="5">
                  <c:v>6. TIC EN CUNDINAMARCA</c:v>
                </c:pt>
                <c:pt idx="6">
                  <c:v>7. CUNDINAMARCA GOBIERNO INTELIGENTE CON DECISIONES INFORMADAS</c:v>
                </c:pt>
                <c:pt idx="7">
                  <c:v>8. SEGUIMIENTO Y EVALUACION PARA MEJOR DESEMPEÑO</c:v>
                </c:pt>
              </c:strCache>
            </c:strRef>
          </c:cat>
          <c:val>
            <c:numRef>
              <c:f>PROGRAMAS!$L$32:$L$39</c:f>
              <c:numCache>
                <c:formatCode>0.0</c:formatCode>
                <c:ptCount val="8"/>
                <c:pt idx="0">
                  <c:v>2.5010000000000003</c:v>
                </c:pt>
                <c:pt idx="1">
                  <c:v>3.7356400000000001</c:v>
                </c:pt>
                <c:pt idx="2">
                  <c:v>1.673</c:v>
                </c:pt>
                <c:pt idx="3">
                  <c:v>2.1590000000000003</c:v>
                </c:pt>
                <c:pt idx="4">
                  <c:v>0.58400000000000007</c:v>
                </c:pt>
                <c:pt idx="5">
                  <c:v>5.7990000000000004</c:v>
                </c:pt>
                <c:pt idx="6">
                  <c:v>0.82500000000000007</c:v>
                </c:pt>
                <c:pt idx="7">
                  <c:v>1.4850000000000001</c:v>
                </c:pt>
              </c:numCache>
            </c:numRef>
          </c:val>
          <c:shape val="cylinder"/>
        </c:ser>
        <c:ser>
          <c:idx val="3"/>
          <c:order val="2"/>
          <c:tx>
            <c:strRef>
              <c:f>PROGRAMAS!$N$6</c:f>
              <c:strCache>
                <c:ptCount val="1"/>
                <c:pt idx="0">
                  <c:v>Ejecución_Programado</c:v>
                </c:pt>
              </c:strCache>
            </c:strRef>
          </c:tx>
          <c:spPr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5"/>
              <c:layout>
                <c:manualLayout>
                  <c:x val="1.4013765269211052E-2"/>
                  <c:y val="-4.32769585635048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5.605506107684421E-3"/>
                  <c:y val="-8.65539171270096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1211012215368842E-2"/>
                  <c:y val="-8.65539171270104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ysClr val="windowText" lastClr="000000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PROGRAMAS!$K$32:$K$39</c:f>
              <c:strCache>
                <c:ptCount val="8"/>
                <c:pt idx="0">
                  <c:v>1. SEGURIDAD Y CONVIVENCIA CON DERECHOS HUMANOS</c:v>
                </c:pt>
                <c:pt idx="1">
                  <c:v>2. MODERNIZACION DE LA GESTION</c:v>
                </c:pt>
                <c:pt idx="2">
                  <c:v>3. EMPODERAMIENTO LOCAL PARA LA EQUIDAD Y LA UNIDAD TERRITORIAL</c:v>
                </c:pt>
                <c:pt idx="3">
                  <c:v>4. CUNDINAMARCA CON ESPACIOS DE PARTICIPACION REAL</c:v>
                </c:pt>
                <c:pt idx="4">
                  <c:v>5. CULTURA E IDENTIDAD CUNDINAMARQUESA</c:v>
                </c:pt>
                <c:pt idx="5">
                  <c:v>6. TIC EN CUNDINAMARCA</c:v>
                </c:pt>
                <c:pt idx="6">
                  <c:v>7. CUNDINAMARCA GOBIERNO INTELIGENTE CON DECISIONES INFORMADAS</c:v>
                </c:pt>
                <c:pt idx="7">
                  <c:v>8. SEGUIMIENTO Y EVALUACION PARA MEJOR DESEMPEÑO</c:v>
                </c:pt>
              </c:strCache>
            </c:strRef>
          </c:cat>
          <c:val>
            <c:numRef>
              <c:f>PROGRAMAS!$N$32:$N$39</c:f>
              <c:numCache>
                <c:formatCode>0.00</c:formatCode>
                <c:ptCount val="8"/>
                <c:pt idx="0">
                  <c:v>2.4455258620689655</c:v>
                </c:pt>
                <c:pt idx="1">
                  <c:v>3.3567353449257005</c:v>
                </c:pt>
                <c:pt idx="2">
                  <c:v>1.53555</c:v>
                </c:pt>
                <c:pt idx="3">
                  <c:v>1.773222772277228</c:v>
                </c:pt>
                <c:pt idx="4">
                  <c:v>0.55925000098347666</c:v>
                </c:pt>
                <c:pt idx="5">
                  <c:v>5.3614749024545718</c:v>
                </c:pt>
                <c:pt idx="6">
                  <c:v>0.63525000221282246</c:v>
                </c:pt>
                <c:pt idx="7">
                  <c:v>1.1320178576345956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50"/>
        <c:shape val="box"/>
        <c:axId val="254289952"/>
        <c:axId val="254290512"/>
        <c:axId val="0"/>
        <c:extLst>
          <c:ext xmlns:c15="http://schemas.microsoft.com/office/drawing/2012/chart" uri="{02D57815-91ED-43cb-92C2-25804820EDAC}">
            <c15:filteredBar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PROGRAMAS!$M$6</c15:sqref>
                        </c15:formulaRef>
                      </c:ext>
                    </c:extLst>
                    <c:strCache>
                      <c:ptCount val="1"/>
                      <c:pt idx="0">
                        <c:v>Programado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  <a:sp3d>
                    <a:contourClr>
                      <a:srgbClr val="FFC000"/>
                    </a:contourClr>
                  </a:sp3d>
                </c:spPr>
                <c:invertIfNegative val="0"/>
                <c:dLbls>
                  <c:dLbl>
                    <c:idx val="0"/>
                    <c:layout>
                      <c:manualLayout>
                        <c:x val="5.4568858218612404E-3"/>
                        <c:y val="-1.346031604716095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</c:extLst>
                  </c:dLbl>
                  <c:dLbl>
                    <c:idx val="2"/>
                    <c:layout>
                      <c:manualLayout>
                        <c:x val="5.4568858218612014E-3"/>
                        <c:y val="-6.7301580235805437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</c:extLst>
                  </c:dLbl>
                  <c:dLbl>
                    <c:idx val="3"/>
                    <c:layout>
                      <c:manualLayout>
                        <c:x val="6.8211072773265644E-3"/>
                        <c:y val="-6.7301580235804778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</c:extLst>
                  </c:dLbl>
                  <c:dLbl>
                    <c:idx val="5"/>
                    <c:layout>
                      <c:manualLayout>
                        <c:x val="6.8211072773265644E-3"/>
                        <c:y val="-1.0095237035370738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</c:extLst>
                  </c:dLbl>
                  <c:dLbl>
                    <c:idx val="6"/>
                    <c:layout>
                      <c:manualLayout>
                        <c:x val="9.5495501882571898E-3"/>
                        <c:y val="-6.7301580235804778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</c:extLst>
                  </c:dLbl>
                  <c:dLbl>
                    <c:idx val="7"/>
                    <c:layout>
                      <c:manualLayout>
                        <c:x val="5.4568858218612517E-3"/>
                        <c:y val="-1.346031604716095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</c:extLst>
                  </c:dLbl>
                  <c:spPr>
                    <a:noFill/>
                    <a:ln w="25400">
                      <a:noFill/>
                    </a:ln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lang="es-ES" sz="900" b="0" i="0" u="none" strike="noStrike" kern="1200" baseline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CO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PROGRAMAS!$K$32:$K$39</c15:sqref>
                        </c15:formulaRef>
                      </c:ext>
                    </c:extLst>
                    <c:strCache>
                      <c:ptCount val="8"/>
                      <c:pt idx="0">
                        <c:v>1. SEGURIDAD Y CONVIVENCIA CON DERECHOS HUMANOS</c:v>
                      </c:pt>
                      <c:pt idx="1">
                        <c:v>2. MODERNIZACION DE LA GESTION</c:v>
                      </c:pt>
                      <c:pt idx="2">
                        <c:v>3. EMPODERAMIENTO LOCAL PARA LA EQUIDAD Y LA UNIDAD TERRITORIAL</c:v>
                      </c:pt>
                      <c:pt idx="3">
                        <c:v>4. CUNDINAMARCA CON ESPACIOS DE PARTICIPACION REAL</c:v>
                      </c:pt>
                      <c:pt idx="4">
                        <c:v>5. CULTURA E IDENTIDAD CUNDINAMARQUESA</c:v>
                      </c:pt>
                      <c:pt idx="5">
                        <c:v>6. TIC EN CUNDINAMARCA</c:v>
                      </c:pt>
                      <c:pt idx="6">
                        <c:v>7. CUNDINAMARCA GOBIERNO INTELIGENTE CON DECISIONES INFORMADAS</c:v>
                      </c:pt>
                      <c:pt idx="7">
                        <c:v>8. SEGUIMIENTO Y EVALUACION PARA MEJOR DESEMPEÑO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PROGRAMAS!$M$32:$M$39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2.5009999999999999</c:v>
                      </c:pt>
                      <c:pt idx="1">
                        <c:v>3.7356400000000001</c:v>
                      </c:pt>
                      <c:pt idx="2">
                        <c:v>1.673</c:v>
                      </c:pt>
                      <c:pt idx="3">
                        <c:v>2.1590000000000003</c:v>
                      </c:pt>
                      <c:pt idx="4">
                        <c:v>0.58400000000000007</c:v>
                      </c:pt>
                      <c:pt idx="5">
                        <c:v>5.7990000000000004</c:v>
                      </c:pt>
                      <c:pt idx="6">
                        <c:v>0.82500000000000007</c:v>
                      </c:pt>
                      <c:pt idx="7">
                        <c:v>1.4850000000000001</c:v>
                      </c:pt>
                    </c:numCache>
                  </c:numRef>
                </c:val>
                <c:shape val="cylinder"/>
              </c15:ser>
            </c15:filteredBarSeries>
          </c:ext>
        </c:extLst>
      </c:bar3DChart>
      <c:catAx>
        <c:axId val="254289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lang="es-ES" sz="7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54290512"/>
        <c:crosses val="autoZero"/>
        <c:auto val="1"/>
        <c:lblAlgn val="ctr"/>
        <c:lblOffset val="100"/>
        <c:noMultiLvlLbl val="0"/>
      </c:catAx>
      <c:valAx>
        <c:axId val="25429051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542899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1.9949862087834426E-2"/>
                  <c:y val="0.1811002661934338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/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935319648777627E-2"/>
                  <c:y val="0.1931963429290263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/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EDUCACION!$H$4:$I$4</c:f>
              <c:strCache>
                <c:ptCount val="2"/>
                <c:pt idx="0">
                  <c:v>Programado (2012 - 2015)</c:v>
                </c:pt>
                <c:pt idx="1">
                  <c:v>Ejecutado (2012-2014)</c:v>
                </c:pt>
              </c:strCache>
            </c:strRef>
          </c:cat>
          <c:val>
            <c:numRef>
              <c:f>(EDUCACION!$H$51,EDUCACION!$J$51)</c:f>
              <c:numCache>
                <c:formatCode>0%</c:formatCode>
                <c:ptCount val="2"/>
                <c:pt idx="0">
                  <c:v>1</c:v>
                </c:pt>
                <c:pt idx="1">
                  <c:v>0.85970463606337411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shape val="box"/>
        <c:axId val="254292752"/>
        <c:axId val="254293312"/>
        <c:axId val="0"/>
      </c:bar3DChart>
      <c:catAx>
        <c:axId val="254292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54293312"/>
        <c:crosses val="autoZero"/>
        <c:auto val="1"/>
        <c:lblAlgn val="ctr"/>
        <c:lblOffset val="100"/>
        <c:noMultiLvlLbl val="0"/>
      </c:catAx>
      <c:valAx>
        <c:axId val="254293312"/>
        <c:scaling>
          <c:orientation val="minMax"/>
          <c:min val="0.2"/>
        </c:scaling>
        <c:delete val="1"/>
        <c:axPos val="l"/>
        <c:numFmt formatCode="0%" sourceLinked="1"/>
        <c:majorTickMark val="none"/>
        <c:minorTickMark val="none"/>
        <c:tickLblPos val="nextTo"/>
        <c:crossAx val="2542927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681895026279486E-2"/>
          <c:y val="1.8536379623158447E-2"/>
          <c:w val="0.89545352098477349"/>
          <c:h val="0.9629272407536830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EDUCACION!$I$4</c:f>
              <c:strCache>
                <c:ptCount val="1"/>
                <c:pt idx="0">
                  <c:v>Ejecutado (2012-2014)</c:v>
                </c:pt>
              </c:strCache>
            </c:strRef>
          </c:tx>
          <c:spPr>
            <a:solidFill>
              <a:srgbClr val="0099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19"/>
              <c:layout>
                <c:manualLayout>
                  <c:x val="0"/>
                  <c:y val="5.45330606680290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 sz="900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EDUCACION!$B$5:$B$48</c:f>
              <c:numCache>
                <c:formatCode>General</c:formatCode>
                <c:ptCount val="44"/>
                <c:pt idx="0">
                  <c:v>88</c:v>
                </c:pt>
                <c:pt idx="1">
                  <c:v>163</c:v>
                </c:pt>
                <c:pt idx="2">
                  <c:v>575</c:v>
                </c:pt>
                <c:pt idx="3">
                  <c:v>183</c:v>
                </c:pt>
                <c:pt idx="4">
                  <c:v>124</c:v>
                </c:pt>
                <c:pt idx="5">
                  <c:v>121</c:v>
                </c:pt>
                <c:pt idx="6">
                  <c:v>294</c:v>
                </c:pt>
                <c:pt idx="7">
                  <c:v>296</c:v>
                </c:pt>
                <c:pt idx="8">
                  <c:v>95</c:v>
                </c:pt>
                <c:pt idx="9">
                  <c:v>50</c:v>
                </c:pt>
                <c:pt idx="10">
                  <c:v>49</c:v>
                </c:pt>
                <c:pt idx="11">
                  <c:v>51</c:v>
                </c:pt>
                <c:pt idx="12">
                  <c:v>93</c:v>
                </c:pt>
                <c:pt idx="13">
                  <c:v>105</c:v>
                </c:pt>
                <c:pt idx="14">
                  <c:v>27</c:v>
                </c:pt>
                <c:pt idx="15">
                  <c:v>18</c:v>
                </c:pt>
                <c:pt idx="16">
                  <c:v>61</c:v>
                </c:pt>
                <c:pt idx="17">
                  <c:v>94</c:v>
                </c:pt>
                <c:pt idx="18">
                  <c:v>48</c:v>
                </c:pt>
                <c:pt idx="19">
                  <c:v>295</c:v>
                </c:pt>
                <c:pt idx="20">
                  <c:v>192</c:v>
                </c:pt>
                <c:pt idx="21">
                  <c:v>64</c:v>
                </c:pt>
                <c:pt idx="22">
                  <c:v>91</c:v>
                </c:pt>
                <c:pt idx="23">
                  <c:v>43</c:v>
                </c:pt>
                <c:pt idx="24">
                  <c:v>60</c:v>
                </c:pt>
                <c:pt idx="25">
                  <c:v>90</c:v>
                </c:pt>
                <c:pt idx="26">
                  <c:v>63</c:v>
                </c:pt>
                <c:pt idx="27">
                  <c:v>46</c:v>
                </c:pt>
                <c:pt idx="28">
                  <c:v>45</c:v>
                </c:pt>
                <c:pt idx="29">
                  <c:v>19</c:v>
                </c:pt>
                <c:pt idx="30">
                  <c:v>47</c:v>
                </c:pt>
                <c:pt idx="31">
                  <c:v>84</c:v>
                </c:pt>
                <c:pt idx="32">
                  <c:v>85</c:v>
                </c:pt>
                <c:pt idx="33">
                  <c:v>86</c:v>
                </c:pt>
                <c:pt idx="34">
                  <c:v>87</c:v>
                </c:pt>
                <c:pt idx="35">
                  <c:v>89</c:v>
                </c:pt>
                <c:pt idx="36">
                  <c:v>92</c:v>
                </c:pt>
                <c:pt idx="37">
                  <c:v>104</c:v>
                </c:pt>
                <c:pt idx="38">
                  <c:v>106</c:v>
                </c:pt>
                <c:pt idx="39">
                  <c:v>122</c:v>
                </c:pt>
                <c:pt idx="40">
                  <c:v>123</c:v>
                </c:pt>
                <c:pt idx="41">
                  <c:v>235</c:v>
                </c:pt>
                <c:pt idx="42">
                  <c:v>521</c:v>
                </c:pt>
                <c:pt idx="43">
                  <c:v>62</c:v>
                </c:pt>
              </c:numCache>
            </c:numRef>
          </c:cat>
          <c:val>
            <c:numRef>
              <c:f>EDUCACION!$I$5:$I$48</c:f>
              <c:numCache>
                <c:formatCode>0%</c:formatCode>
                <c:ptCount val="44"/>
                <c:pt idx="0">
                  <c:v>0.52500000000000002</c:v>
                </c:pt>
                <c:pt idx="1">
                  <c:v>0.54366741862713508</c:v>
                </c:pt>
                <c:pt idx="2">
                  <c:v>0.58459615384615393</c:v>
                </c:pt>
                <c:pt idx="3">
                  <c:v>0.5952318574796962</c:v>
                </c:pt>
                <c:pt idx="4">
                  <c:v>0.64517861939296273</c:v>
                </c:pt>
                <c:pt idx="5">
                  <c:v>0.66233333333333344</c:v>
                </c:pt>
                <c:pt idx="6">
                  <c:v>0.66833333333333333</c:v>
                </c:pt>
                <c:pt idx="7">
                  <c:v>0.73750000000000004</c:v>
                </c:pt>
                <c:pt idx="8">
                  <c:v>0.73889737937128364</c:v>
                </c:pt>
                <c:pt idx="9">
                  <c:v>0.7400000000000001</c:v>
                </c:pt>
                <c:pt idx="10">
                  <c:v>0.75</c:v>
                </c:pt>
                <c:pt idx="11">
                  <c:v>0.75</c:v>
                </c:pt>
                <c:pt idx="12">
                  <c:v>0.75</c:v>
                </c:pt>
                <c:pt idx="13">
                  <c:v>0.75</c:v>
                </c:pt>
                <c:pt idx="14">
                  <c:v>0.75000000000000011</c:v>
                </c:pt>
                <c:pt idx="15">
                  <c:v>0.78299999999999992</c:v>
                </c:pt>
                <c:pt idx="16">
                  <c:v>0.85750000000000004</c:v>
                </c:pt>
                <c:pt idx="17">
                  <c:v>0.85964912280701744</c:v>
                </c:pt>
                <c:pt idx="18">
                  <c:v>0.8600000000000001</c:v>
                </c:pt>
                <c:pt idx="19">
                  <c:v>0.86250000000000004</c:v>
                </c:pt>
                <c:pt idx="20">
                  <c:v>0.875</c:v>
                </c:pt>
                <c:pt idx="21">
                  <c:v>0.875</c:v>
                </c:pt>
                <c:pt idx="22">
                  <c:v>0.93055555555555569</c:v>
                </c:pt>
                <c:pt idx="23">
                  <c:v>0.93910554386651657</c:v>
                </c:pt>
                <c:pt idx="24" formatCode="0.0%">
                  <c:v>0.96500000000000008</c:v>
                </c:pt>
                <c:pt idx="25">
                  <c:v>0.98181818181818192</c:v>
                </c:pt>
                <c:pt idx="26">
                  <c:v>0.99197500228881841</c:v>
                </c:pt>
                <c:pt idx="27">
                  <c:v>0.9965856481481481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1.0000000000000002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overlap val="-20"/>
        <c:axId val="260126464"/>
        <c:axId val="260127024"/>
      </c:barChart>
      <c:catAx>
        <c:axId val="260126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No. META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260127024"/>
        <c:crosses val="autoZero"/>
        <c:auto val="1"/>
        <c:lblAlgn val="ctr"/>
        <c:lblOffset val="100"/>
        <c:noMultiLvlLbl val="0"/>
      </c:catAx>
      <c:valAx>
        <c:axId val="260127024"/>
        <c:scaling>
          <c:orientation val="minMax"/>
          <c:max val="1.03"/>
        </c:scaling>
        <c:delete val="1"/>
        <c:axPos val="b"/>
        <c:numFmt formatCode="0%" sourceLinked="1"/>
        <c:majorTickMark val="out"/>
        <c:minorTickMark val="none"/>
        <c:tickLblPos val="nextTo"/>
        <c:crossAx val="2601264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90000"/>
          </a:schemeClr>
        </a:solidFill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2.1446335368828826E-2"/>
                  <c:y val="0.144888169266639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146954888885603E-2"/>
                  <c:y val="0.144888169266639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SALUD!$H$4:$I$4</c:f>
              <c:strCache>
                <c:ptCount val="2"/>
                <c:pt idx="0">
                  <c:v>Programado (2012 - 2015)</c:v>
                </c:pt>
                <c:pt idx="1">
                  <c:v>Ejecutado (2012-2014)</c:v>
                </c:pt>
              </c:strCache>
            </c:strRef>
          </c:cat>
          <c:val>
            <c:numRef>
              <c:f>(SALUD!$H$56,SALUD!$J$56)</c:f>
              <c:numCache>
                <c:formatCode>0%</c:formatCode>
                <c:ptCount val="2"/>
                <c:pt idx="0">
                  <c:v>1</c:v>
                </c:pt>
                <c:pt idx="1">
                  <c:v>0.92339441017318691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9569600"/>
        <c:axId val="259570160"/>
        <c:axId val="0"/>
      </c:bar3DChart>
      <c:catAx>
        <c:axId val="2595696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59570160"/>
        <c:crosses val="autoZero"/>
        <c:auto val="1"/>
        <c:lblAlgn val="ctr"/>
        <c:lblOffset val="100"/>
        <c:noMultiLvlLbl val="0"/>
      </c:catAx>
      <c:valAx>
        <c:axId val="259570160"/>
        <c:scaling>
          <c:orientation val="minMax"/>
          <c:min val="0.2"/>
        </c:scaling>
        <c:delete val="1"/>
        <c:axPos val="l"/>
        <c:numFmt formatCode="0%" sourceLinked="1"/>
        <c:majorTickMark val="none"/>
        <c:minorTickMark val="none"/>
        <c:tickLblPos val="nextTo"/>
        <c:crossAx val="2595696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633504507588726"/>
          <c:y val="2.5562859649247639E-2"/>
          <c:w val="0.69161908022366769"/>
          <c:h val="0.9481330512893753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SALUD!$I$4</c:f>
              <c:strCache>
                <c:ptCount val="1"/>
                <c:pt idx="0">
                  <c:v>Ejecutado (2012-2014)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SALUD!$B$28:$B$52</c:f>
              <c:numCache>
                <c:formatCode>General</c:formatCode>
                <c:ptCount val="25"/>
                <c:pt idx="0">
                  <c:v>223</c:v>
                </c:pt>
                <c:pt idx="1">
                  <c:v>245</c:v>
                </c:pt>
                <c:pt idx="2">
                  <c:v>222</c:v>
                </c:pt>
                <c:pt idx="3">
                  <c:v>572</c:v>
                </c:pt>
                <c:pt idx="4">
                  <c:v>529</c:v>
                </c:pt>
                <c:pt idx="5">
                  <c:v>13</c:v>
                </c:pt>
                <c:pt idx="6">
                  <c:v>239</c:v>
                </c:pt>
                <c:pt idx="7">
                  <c:v>282</c:v>
                </c:pt>
                <c:pt idx="8">
                  <c:v>286</c:v>
                </c:pt>
                <c:pt idx="9">
                  <c:v>290</c:v>
                </c:pt>
                <c:pt idx="10">
                  <c:v>406</c:v>
                </c:pt>
                <c:pt idx="11">
                  <c:v>476</c:v>
                </c:pt>
                <c:pt idx="12">
                  <c:v>527</c:v>
                </c:pt>
                <c:pt idx="13">
                  <c:v>219</c:v>
                </c:pt>
                <c:pt idx="14">
                  <c:v>221</c:v>
                </c:pt>
                <c:pt idx="15">
                  <c:v>220</c:v>
                </c:pt>
                <c:pt idx="16">
                  <c:v>246</c:v>
                </c:pt>
                <c:pt idx="17">
                  <c:v>42</c:v>
                </c:pt>
                <c:pt idx="18">
                  <c:v>181</c:v>
                </c:pt>
                <c:pt idx="19">
                  <c:v>11</c:v>
                </c:pt>
                <c:pt idx="20">
                  <c:v>523</c:v>
                </c:pt>
                <c:pt idx="21">
                  <c:v>405</c:v>
                </c:pt>
                <c:pt idx="22">
                  <c:v>233</c:v>
                </c:pt>
                <c:pt idx="23">
                  <c:v>81</c:v>
                </c:pt>
                <c:pt idx="24">
                  <c:v>240</c:v>
                </c:pt>
              </c:numCache>
            </c:numRef>
          </c:cat>
          <c:val>
            <c:numRef>
              <c:f>SALUD!$I$28:$I$52</c:f>
              <c:numCache>
                <c:formatCode>0%</c:formatCode>
                <c:ptCount val="2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-25"/>
        <c:axId val="259572400"/>
        <c:axId val="451716208"/>
      </c:barChart>
      <c:catAx>
        <c:axId val="259572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No. META</a:t>
                </a:r>
              </a:p>
            </c:rich>
          </c:tx>
          <c:layout>
            <c:manualLayout>
              <c:xMode val="edge"/>
              <c:yMode val="edge"/>
              <c:x val="2.5057172201300926E-2"/>
              <c:y val="0.4382832996703501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451716208"/>
        <c:crosses val="autoZero"/>
        <c:auto val="1"/>
        <c:lblAlgn val="ctr"/>
        <c:lblOffset val="100"/>
        <c:noMultiLvlLbl val="0"/>
      </c:catAx>
      <c:valAx>
        <c:axId val="451716208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2595724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83384961136225E-2"/>
          <c:y val="4.6200689382312539E-2"/>
          <c:w val="0.8447289740956293"/>
          <c:h val="0.9294134934551207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SALUD!$I$4</c:f>
              <c:strCache>
                <c:ptCount val="1"/>
                <c:pt idx="0">
                  <c:v>Ejecutado (2012-2014)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6"/>
            <c:invertIfNegative val="0"/>
            <c:bubble3D val="0"/>
          </c:dPt>
          <c:dPt>
            <c:idx val="17"/>
            <c:invertIfNegative val="0"/>
            <c:bubble3D val="0"/>
          </c:dPt>
          <c:dPt>
            <c:idx val="18"/>
            <c:invertIfNegative val="0"/>
            <c:bubble3D val="0"/>
          </c:dPt>
          <c:dPt>
            <c:idx val="19"/>
            <c:invertIfNegative val="0"/>
            <c:bubble3D val="0"/>
          </c:dPt>
          <c:dPt>
            <c:idx val="20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22"/>
            <c:invertIfNegative val="0"/>
            <c:bubble3D val="0"/>
          </c:dPt>
          <c:dLbls>
            <c:dLbl>
              <c:idx val="4"/>
              <c:layout>
                <c:manualLayout>
                  <c:x val="0"/>
                  <c:y val="5.45330606680290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(SALUD!$B$5:$B$13,SALUD!$B$14:$B$27)</c:f>
              <c:numCache>
                <c:formatCode>General</c:formatCode>
                <c:ptCount val="23"/>
                <c:pt idx="0">
                  <c:v>291</c:v>
                </c:pt>
                <c:pt idx="1">
                  <c:v>14</c:v>
                </c:pt>
                <c:pt idx="2">
                  <c:v>555</c:v>
                </c:pt>
                <c:pt idx="3">
                  <c:v>180</c:v>
                </c:pt>
                <c:pt idx="4">
                  <c:v>41</c:v>
                </c:pt>
                <c:pt idx="5">
                  <c:v>12</c:v>
                </c:pt>
                <c:pt idx="6">
                  <c:v>520</c:v>
                </c:pt>
                <c:pt idx="7">
                  <c:v>162</c:v>
                </c:pt>
                <c:pt idx="8">
                  <c:v>80</c:v>
                </c:pt>
                <c:pt idx="9">
                  <c:v>407</c:v>
                </c:pt>
                <c:pt idx="10">
                  <c:v>557</c:v>
                </c:pt>
                <c:pt idx="11">
                  <c:v>154</c:v>
                </c:pt>
                <c:pt idx="12">
                  <c:v>597</c:v>
                </c:pt>
                <c:pt idx="13">
                  <c:v>120</c:v>
                </c:pt>
                <c:pt idx="14">
                  <c:v>218</c:v>
                </c:pt>
                <c:pt idx="15">
                  <c:v>528</c:v>
                </c:pt>
                <c:pt idx="16">
                  <c:v>161</c:v>
                </c:pt>
                <c:pt idx="17">
                  <c:v>585</c:v>
                </c:pt>
                <c:pt idx="18">
                  <c:v>238</c:v>
                </c:pt>
                <c:pt idx="19">
                  <c:v>288</c:v>
                </c:pt>
                <c:pt idx="20">
                  <c:v>584</c:v>
                </c:pt>
                <c:pt idx="21">
                  <c:v>289</c:v>
                </c:pt>
                <c:pt idx="22">
                  <c:v>224</c:v>
                </c:pt>
              </c:numCache>
            </c:numRef>
          </c:cat>
          <c:val>
            <c:numRef>
              <c:f>(SALUD!$I$5:$I$13,SALUD!$I$14:$I$27)</c:f>
              <c:numCache>
                <c:formatCode>0%</c:formatCode>
                <c:ptCount val="23"/>
                <c:pt idx="0">
                  <c:v>0.45666666666666667</c:v>
                </c:pt>
                <c:pt idx="1">
                  <c:v>0.60000000149011612</c:v>
                </c:pt>
                <c:pt idx="2">
                  <c:v>0.68316831683168311</c:v>
                </c:pt>
                <c:pt idx="3">
                  <c:v>0.72340000152587891</c:v>
                </c:pt>
                <c:pt idx="4">
                  <c:v>0.75</c:v>
                </c:pt>
                <c:pt idx="5">
                  <c:v>0.77299999999999991</c:v>
                </c:pt>
                <c:pt idx="6">
                  <c:v>0.78000001192092894</c:v>
                </c:pt>
                <c:pt idx="7">
                  <c:v>0.78199999809265142</c:v>
                </c:pt>
                <c:pt idx="8">
                  <c:v>0.8125</c:v>
                </c:pt>
                <c:pt idx="9">
                  <c:v>0.82499999999999996</c:v>
                </c:pt>
                <c:pt idx="10">
                  <c:v>0.83333333333333337</c:v>
                </c:pt>
                <c:pt idx="11">
                  <c:v>0.84482758620689646</c:v>
                </c:pt>
                <c:pt idx="12">
                  <c:v>0.85000001192092889</c:v>
                </c:pt>
                <c:pt idx="13">
                  <c:v>0.87650000000000006</c:v>
                </c:pt>
                <c:pt idx="14">
                  <c:v>0.90000001341104519</c:v>
                </c:pt>
                <c:pt idx="15">
                  <c:v>0.91184210024381951</c:v>
                </c:pt>
                <c:pt idx="16">
                  <c:v>0.93103448275862066</c:v>
                </c:pt>
                <c:pt idx="17">
                  <c:v>0.94047619047619058</c:v>
                </c:pt>
                <c:pt idx="18">
                  <c:v>0.96551724137931039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-20"/>
        <c:axId val="451719568"/>
        <c:axId val="458755280"/>
      </c:barChart>
      <c:catAx>
        <c:axId val="451719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No. META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458755280"/>
        <c:crosses val="autoZero"/>
        <c:auto val="1"/>
        <c:lblAlgn val="ctr"/>
        <c:lblOffset val="100"/>
        <c:noMultiLvlLbl val="0"/>
      </c:catAx>
      <c:valAx>
        <c:axId val="458755280"/>
        <c:scaling>
          <c:orientation val="minMax"/>
          <c:max val="1.03"/>
        </c:scaling>
        <c:delete val="1"/>
        <c:axPos val="b"/>
        <c:numFmt formatCode="0%" sourceLinked="1"/>
        <c:majorTickMark val="out"/>
        <c:minorTickMark val="none"/>
        <c:tickLblPos val="nextTo"/>
        <c:crossAx val="4517195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994917302003939E-2"/>
          <c:y val="5.631403894389303E-2"/>
          <c:w val="0.89545352098477349"/>
          <c:h val="0.90014327730469845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PLANEACION!$I$4</c:f>
              <c:strCache>
                <c:ptCount val="1"/>
                <c:pt idx="0">
                  <c:v>Ejecutado (2012-2014)</c:v>
                </c:pt>
              </c:strCache>
            </c:strRef>
          </c:tx>
          <c:spPr>
            <a:solidFill>
              <a:srgbClr val="0099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18"/>
              <c:layout>
                <c:manualLayout>
                  <c:x val="0"/>
                  <c:y val="5.45330606680290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PLANEACION!$B$5:$B$29</c:f>
              <c:numCache>
                <c:formatCode>General</c:formatCode>
                <c:ptCount val="25"/>
                <c:pt idx="0">
                  <c:v>331</c:v>
                </c:pt>
                <c:pt idx="1">
                  <c:v>332</c:v>
                </c:pt>
                <c:pt idx="2">
                  <c:v>607</c:v>
                </c:pt>
                <c:pt idx="3">
                  <c:v>550</c:v>
                </c:pt>
                <c:pt idx="4">
                  <c:v>538</c:v>
                </c:pt>
                <c:pt idx="5">
                  <c:v>602</c:v>
                </c:pt>
                <c:pt idx="6">
                  <c:v>542</c:v>
                </c:pt>
                <c:pt idx="7">
                  <c:v>606</c:v>
                </c:pt>
                <c:pt idx="8">
                  <c:v>552</c:v>
                </c:pt>
                <c:pt idx="9">
                  <c:v>603</c:v>
                </c:pt>
                <c:pt idx="10">
                  <c:v>593</c:v>
                </c:pt>
                <c:pt idx="11">
                  <c:v>599</c:v>
                </c:pt>
                <c:pt idx="12">
                  <c:v>545</c:v>
                </c:pt>
                <c:pt idx="13">
                  <c:v>608</c:v>
                </c:pt>
                <c:pt idx="14">
                  <c:v>604</c:v>
                </c:pt>
                <c:pt idx="15">
                  <c:v>328</c:v>
                </c:pt>
                <c:pt idx="16">
                  <c:v>329</c:v>
                </c:pt>
                <c:pt idx="17">
                  <c:v>543</c:v>
                </c:pt>
                <c:pt idx="18">
                  <c:v>544</c:v>
                </c:pt>
                <c:pt idx="19">
                  <c:v>547</c:v>
                </c:pt>
                <c:pt idx="20">
                  <c:v>548</c:v>
                </c:pt>
                <c:pt idx="21">
                  <c:v>549</c:v>
                </c:pt>
                <c:pt idx="22">
                  <c:v>594</c:v>
                </c:pt>
                <c:pt idx="23">
                  <c:v>601</c:v>
                </c:pt>
                <c:pt idx="24">
                  <c:v>605</c:v>
                </c:pt>
              </c:numCache>
            </c:numRef>
          </c:cat>
          <c:val>
            <c:numRef>
              <c:f>PLANEACION!$I$5:$I$29</c:f>
              <c:numCache>
                <c:formatCode>0%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0.32500000298023224</c:v>
                </c:pt>
                <c:pt idx="3">
                  <c:v>0.41666666666666669</c:v>
                </c:pt>
                <c:pt idx="4">
                  <c:v>0.6</c:v>
                </c:pt>
                <c:pt idx="5">
                  <c:v>0.62499999999999989</c:v>
                </c:pt>
                <c:pt idx="6">
                  <c:v>0.75</c:v>
                </c:pt>
                <c:pt idx="7">
                  <c:v>0.75</c:v>
                </c:pt>
                <c:pt idx="8">
                  <c:v>0.75000000000000011</c:v>
                </c:pt>
                <c:pt idx="9">
                  <c:v>0.7857142857142857</c:v>
                </c:pt>
                <c:pt idx="10">
                  <c:v>0.80000000074505806</c:v>
                </c:pt>
                <c:pt idx="11">
                  <c:v>0.80000000074505806</c:v>
                </c:pt>
                <c:pt idx="12">
                  <c:v>0.83519999999999994</c:v>
                </c:pt>
                <c:pt idx="13">
                  <c:v>0.875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458756400"/>
        <c:axId val="458756960"/>
      </c:barChart>
      <c:catAx>
        <c:axId val="458756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No. META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458756960"/>
        <c:crosses val="autoZero"/>
        <c:auto val="1"/>
        <c:lblAlgn val="ctr"/>
        <c:lblOffset val="100"/>
        <c:noMultiLvlLbl val="0"/>
      </c:catAx>
      <c:valAx>
        <c:axId val="458756960"/>
        <c:scaling>
          <c:orientation val="minMax"/>
          <c:max val="1.03"/>
        </c:scaling>
        <c:delete val="1"/>
        <c:axPos val="b"/>
        <c:numFmt formatCode="0%" sourceLinked="1"/>
        <c:majorTickMark val="out"/>
        <c:minorTickMark val="none"/>
        <c:tickLblPos val="nextTo"/>
        <c:crossAx val="4587564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tx2">
            <a:lumMod val="20000"/>
            <a:lumOff val="80000"/>
          </a:schemeClr>
        </a:solidFill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1.7154235425522222E-2"/>
                  <c:y val="0.316994601667430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0570302473350375E-2"/>
                  <c:y val="0.262071465806478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 sz="1200"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PLANEACION!$H$4:$I$4</c:f>
              <c:strCache>
                <c:ptCount val="2"/>
                <c:pt idx="0">
                  <c:v>Programado (2012 - 2015)</c:v>
                </c:pt>
                <c:pt idx="1">
                  <c:v>Ejecutado (2012-2014)</c:v>
                </c:pt>
              </c:strCache>
            </c:strRef>
          </c:cat>
          <c:val>
            <c:numRef>
              <c:f>(PLANEACION!$H$31,PLANEACION!$J$31)</c:f>
              <c:numCache>
                <c:formatCode>0%</c:formatCode>
                <c:ptCount val="2"/>
                <c:pt idx="0">
                  <c:v>1</c:v>
                </c:pt>
                <c:pt idx="1">
                  <c:v>0.79467209137800465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58759200"/>
        <c:axId val="458759760"/>
        <c:axId val="0"/>
      </c:bar3DChart>
      <c:catAx>
        <c:axId val="4587592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58759760"/>
        <c:crosses val="autoZero"/>
        <c:auto val="1"/>
        <c:lblAlgn val="ctr"/>
        <c:lblOffset val="100"/>
        <c:noMultiLvlLbl val="0"/>
      </c:catAx>
      <c:valAx>
        <c:axId val="458759760"/>
        <c:scaling>
          <c:orientation val="minMax"/>
          <c:min val="0.2"/>
        </c:scaling>
        <c:delete val="1"/>
        <c:axPos val="l"/>
        <c:numFmt formatCode="0%" sourceLinked="1"/>
        <c:majorTickMark val="none"/>
        <c:minorTickMark val="none"/>
        <c:tickLblPos val="nextTo"/>
        <c:crossAx val="4587592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798205849546995E-2"/>
          <c:y val="2.0107728381687125E-2"/>
          <c:w val="0.84561878027964132"/>
          <c:h val="0.95978454323662576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'DESARROLLO SOCIAL'!$I$4</c:f>
              <c:strCache>
                <c:ptCount val="1"/>
                <c:pt idx="0">
                  <c:v>Ejecutado (2012-2014)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17"/>
            <c:invertIfNegative val="0"/>
            <c:bubble3D val="0"/>
          </c:dPt>
          <c:dPt>
            <c:idx val="19"/>
            <c:invertIfNegative val="0"/>
            <c:bubble3D val="0"/>
          </c:dPt>
          <c:dPt>
            <c:idx val="20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22"/>
            <c:invertIfNegative val="0"/>
            <c:bubble3D val="0"/>
          </c:dPt>
          <c:dPt>
            <c:idx val="23"/>
            <c:invertIfNegative val="0"/>
            <c:bubble3D val="0"/>
          </c:dPt>
          <c:dPt>
            <c:idx val="24"/>
            <c:invertIfNegative val="0"/>
            <c:bubble3D val="0"/>
          </c:dPt>
          <c:dPt>
            <c:idx val="25"/>
            <c:invertIfNegative val="0"/>
            <c:bubble3D val="0"/>
          </c:dPt>
          <c:dPt>
            <c:idx val="26"/>
            <c:invertIfNegative val="0"/>
            <c:bubble3D val="0"/>
          </c:dPt>
          <c:dPt>
            <c:idx val="27"/>
            <c:invertIfNegative val="0"/>
            <c:bubble3D val="0"/>
          </c:dPt>
          <c:dPt>
            <c:idx val="28"/>
            <c:invertIfNegative val="0"/>
            <c:bubble3D val="0"/>
          </c:dPt>
          <c:dPt>
            <c:idx val="29"/>
            <c:invertIfNegative val="0"/>
            <c:bubble3D val="0"/>
          </c:dPt>
          <c:dPt>
            <c:idx val="30"/>
            <c:invertIfNegative val="0"/>
            <c:bubble3D val="0"/>
          </c:dPt>
          <c:dPt>
            <c:idx val="31"/>
            <c:invertIfNegative val="0"/>
            <c:bubble3D val="0"/>
          </c:dPt>
          <c:dPt>
            <c:idx val="32"/>
            <c:invertIfNegative val="0"/>
            <c:bubble3D val="0"/>
          </c:dPt>
          <c:dPt>
            <c:idx val="33"/>
            <c:invertIfNegative val="0"/>
            <c:bubble3D val="0"/>
          </c:dPt>
          <c:dPt>
            <c:idx val="34"/>
            <c:invertIfNegative val="0"/>
            <c:bubble3D val="0"/>
          </c:dPt>
          <c:dPt>
            <c:idx val="35"/>
            <c:invertIfNegative val="0"/>
            <c:bubble3D val="0"/>
          </c:dPt>
          <c:dPt>
            <c:idx val="36"/>
            <c:invertIfNegative val="0"/>
            <c:bubble3D val="0"/>
          </c:dPt>
          <c:dPt>
            <c:idx val="37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'DESARROLLO SOCIAL'!$B$43:$B$80</c:f>
              <c:numCache>
                <c:formatCode>General</c:formatCode>
                <c:ptCount val="38"/>
                <c:pt idx="0">
                  <c:v>293</c:v>
                </c:pt>
                <c:pt idx="1">
                  <c:v>127</c:v>
                </c:pt>
                <c:pt idx="2">
                  <c:v>171</c:v>
                </c:pt>
                <c:pt idx="3">
                  <c:v>109</c:v>
                </c:pt>
                <c:pt idx="4">
                  <c:v>256</c:v>
                </c:pt>
                <c:pt idx="5">
                  <c:v>139</c:v>
                </c:pt>
                <c:pt idx="6">
                  <c:v>237</c:v>
                </c:pt>
                <c:pt idx="7">
                  <c:v>227</c:v>
                </c:pt>
                <c:pt idx="8">
                  <c:v>31</c:v>
                </c:pt>
                <c:pt idx="9">
                  <c:v>82</c:v>
                </c:pt>
                <c:pt idx="10">
                  <c:v>216</c:v>
                </c:pt>
                <c:pt idx="11">
                  <c:v>254</c:v>
                </c:pt>
                <c:pt idx="12">
                  <c:v>70</c:v>
                </c:pt>
                <c:pt idx="13">
                  <c:v>112</c:v>
                </c:pt>
                <c:pt idx="14">
                  <c:v>125</c:v>
                </c:pt>
                <c:pt idx="15">
                  <c:v>16</c:v>
                </c:pt>
                <c:pt idx="16">
                  <c:v>155</c:v>
                </c:pt>
                <c:pt idx="17">
                  <c:v>553</c:v>
                </c:pt>
                <c:pt idx="18">
                  <c:v>248</c:v>
                </c:pt>
                <c:pt idx="19">
                  <c:v>15</c:v>
                </c:pt>
                <c:pt idx="20">
                  <c:v>111</c:v>
                </c:pt>
                <c:pt idx="21">
                  <c:v>143</c:v>
                </c:pt>
                <c:pt idx="22">
                  <c:v>184</c:v>
                </c:pt>
                <c:pt idx="23">
                  <c:v>185</c:v>
                </c:pt>
                <c:pt idx="24">
                  <c:v>193</c:v>
                </c:pt>
                <c:pt idx="25">
                  <c:v>213</c:v>
                </c:pt>
                <c:pt idx="26">
                  <c:v>215</c:v>
                </c:pt>
                <c:pt idx="27">
                  <c:v>226</c:v>
                </c:pt>
                <c:pt idx="28">
                  <c:v>228</c:v>
                </c:pt>
                <c:pt idx="29">
                  <c:v>229</c:v>
                </c:pt>
                <c:pt idx="30">
                  <c:v>231</c:v>
                </c:pt>
                <c:pt idx="31">
                  <c:v>236</c:v>
                </c:pt>
                <c:pt idx="32">
                  <c:v>255</c:v>
                </c:pt>
                <c:pt idx="33">
                  <c:v>285</c:v>
                </c:pt>
                <c:pt idx="34">
                  <c:v>554</c:v>
                </c:pt>
                <c:pt idx="35">
                  <c:v>110</c:v>
                </c:pt>
                <c:pt idx="36">
                  <c:v>249</c:v>
                </c:pt>
                <c:pt idx="37">
                  <c:v>172</c:v>
                </c:pt>
              </c:numCache>
            </c:numRef>
          </c:cat>
          <c:val>
            <c:numRef>
              <c:f>'DESARROLLO SOCIAL'!$I$43:$I$80</c:f>
              <c:numCache>
                <c:formatCode>0%</c:formatCode>
                <c:ptCount val="38"/>
                <c:pt idx="0">
                  <c:v>0.75</c:v>
                </c:pt>
                <c:pt idx="1">
                  <c:v>0.75000000000000011</c:v>
                </c:pt>
                <c:pt idx="2">
                  <c:v>0.75000000000000011</c:v>
                </c:pt>
                <c:pt idx="3">
                  <c:v>0.79</c:v>
                </c:pt>
                <c:pt idx="4">
                  <c:v>0.79999999999999982</c:v>
                </c:pt>
                <c:pt idx="5">
                  <c:v>0.8</c:v>
                </c:pt>
                <c:pt idx="6">
                  <c:v>0.8</c:v>
                </c:pt>
                <c:pt idx="7">
                  <c:v>0.8</c:v>
                </c:pt>
                <c:pt idx="8">
                  <c:v>0.80000000074505806</c:v>
                </c:pt>
                <c:pt idx="9">
                  <c:v>0.80000000074505806</c:v>
                </c:pt>
                <c:pt idx="10">
                  <c:v>0.8031999999999998</c:v>
                </c:pt>
                <c:pt idx="11">
                  <c:v>0.85000000149011612</c:v>
                </c:pt>
                <c:pt idx="12">
                  <c:v>0.85000000372529028</c:v>
                </c:pt>
                <c:pt idx="13">
                  <c:v>0.85000000372529028</c:v>
                </c:pt>
                <c:pt idx="14">
                  <c:v>0.88824999999999998</c:v>
                </c:pt>
                <c:pt idx="15">
                  <c:v>0.97625000000000006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1.0000000000000002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3"/>
        <c:axId val="458762000"/>
        <c:axId val="458762560"/>
      </c:barChart>
      <c:catAx>
        <c:axId val="458762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No. META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458762560"/>
        <c:crosses val="autoZero"/>
        <c:auto val="1"/>
        <c:lblAlgn val="ctr"/>
        <c:lblOffset val="100"/>
        <c:noMultiLvlLbl val="0"/>
      </c:catAx>
      <c:valAx>
        <c:axId val="458762560"/>
        <c:scaling>
          <c:orientation val="minMax"/>
          <c:max val="1.03"/>
        </c:scaling>
        <c:delete val="1"/>
        <c:axPos val="b"/>
        <c:numFmt formatCode="0%" sourceLinked="1"/>
        <c:majorTickMark val="out"/>
        <c:minorTickMark val="none"/>
        <c:tickLblPos val="nextTo"/>
        <c:crossAx val="4587620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069553506069525"/>
          <c:y val="8.0015104158053421E-2"/>
          <c:w val="0.83930449168645971"/>
          <c:h val="0.84297573963518502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215900" h="215900" prst="riblet"/>
            </a:sp3d>
          </c:spPr>
          <c:explosion val="11"/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15900" h="215900" prst="riblet"/>
              </a:sp3d>
            </c:spPr>
          </c:dPt>
          <c:dPt>
            <c:idx val="1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15900" h="215900" prst="riblet"/>
              </a:sp3d>
            </c:spPr>
          </c:dPt>
          <c:dPt>
            <c:idx val="2"/>
            <c:bubble3D val="0"/>
            <c:spPr>
              <a:solidFill>
                <a:srgbClr val="C58BFF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15900" h="215900" prst="riblet"/>
              </a:sp3d>
            </c:spPr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15900" h="215900" prst="riblet"/>
              </a:sp3d>
            </c:spPr>
          </c:dPt>
          <c:dLbls>
            <c:dLbl>
              <c:idx val="0"/>
              <c:layout>
                <c:manualLayout>
                  <c:x val="-0.12340041025679543"/>
                  <c:y val="7.4816297055791667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 smtClean="0">
                        <a:solidFill>
                          <a:schemeClr val="tx1"/>
                        </a:solidFill>
                      </a:rPr>
                      <a:t>OBJ 1.</a:t>
                    </a:r>
                  </a:p>
                  <a:p>
                    <a:r>
                      <a:rPr lang="en-US" sz="1100" b="1" dirty="0" smtClean="0">
                        <a:solidFill>
                          <a:schemeClr val="tx1"/>
                        </a:solidFill>
                      </a:rPr>
                      <a:t>49,3%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1631083269468219E-2"/>
                  <c:y val="-0.245244395199744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es-ES"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b="1" dirty="0" smtClean="0">
                        <a:solidFill>
                          <a:schemeClr val="tx1"/>
                        </a:solidFill>
                      </a:rPr>
                      <a:t>OBJ 2.</a:t>
                    </a:r>
                  </a:p>
                  <a:p>
                    <a:pPr>
                      <a:defRPr lang="es-ES"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b="1" dirty="0" smtClean="0">
                        <a:solidFill>
                          <a:schemeClr val="tx1"/>
                        </a:solidFill>
                      </a:rPr>
                      <a:t>16,8%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709551118334692E-2"/>
                      <c:h val="0.22612688595258174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7.357529381752613E-2"/>
                  <c:y val="-0.1426560165814990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es-ES"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b="1" dirty="0" smtClean="0">
                        <a:solidFill>
                          <a:schemeClr val="tx1"/>
                        </a:solidFill>
                      </a:rPr>
                      <a:t>OBJ 3.</a:t>
                    </a:r>
                  </a:p>
                  <a:p>
                    <a:pPr>
                      <a:defRPr lang="es-ES"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b="1" dirty="0" smtClean="0">
                        <a:solidFill>
                          <a:schemeClr val="tx1"/>
                        </a:solidFill>
                      </a:rPr>
                      <a:t>14,9%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9317545036641184E-2"/>
                  <c:y val="0.12601498288379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es-ES" sz="1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b="1" baseline="0" dirty="0" smtClean="0">
                        <a:solidFill>
                          <a:schemeClr val="tx1"/>
                        </a:solidFill>
                      </a:rPr>
                      <a:t>OBJ 4.</a:t>
                    </a:r>
                  </a:p>
                  <a:p>
                    <a:pPr>
                      <a:defRPr lang="es-ES" sz="1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b="1" baseline="0" dirty="0" smtClean="0">
                        <a:solidFill>
                          <a:schemeClr val="tx1"/>
                        </a:solidFill>
                      </a:rPr>
                      <a:t>18,9%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'avance plan'!$O$51:$O$54</c:f>
              <c:strCache>
                <c:ptCount val="4"/>
                <c:pt idx="0">
                  <c:v>1-DESARROLLO INTEGRAL DEL SER HUMANO</c:v>
                </c:pt>
                <c:pt idx="1">
                  <c:v>2-SOSTENIBILIDAD Y RURALIDAD</c:v>
                </c:pt>
                <c:pt idx="2">
                  <c:v>3-COMPETITIVIDAD, INNOVACION, MOVILIDAD Y REGION</c:v>
                </c:pt>
                <c:pt idx="3">
                  <c:v>4-FORTALECIMIENTO INSTITUCIONAL PARA GENERAR VALOR DE LO PUBLICO</c:v>
                </c:pt>
              </c:strCache>
            </c:strRef>
          </c:cat>
          <c:val>
            <c:numRef>
              <c:f>'avance plan'!$AI$51:$AI$54</c:f>
              <c:numCache>
                <c:formatCode>#,##0.00</c:formatCode>
                <c:ptCount val="4"/>
                <c:pt idx="0">
                  <c:v>49.284157142857161</c:v>
                </c:pt>
                <c:pt idx="1">
                  <c:v>16.822431034482747</c:v>
                </c:pt>
                <c:pt idx="2">
                  <c:v>14.944000000000001</c:v>
                </c:pt>
                <c:pt idx="3">
                  <c:v>18.954000000000001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/>
          <a:lstStyle/>
          <a:p>
            <a:pPr>
              <a:defRPr sz="1100" baseline="0">
                <a:solidFill>
                  <a:schemeClr val="tx1"/>
                </a:solidFill>
                <a:latin typeface="Arial Narrow" panose="020B0606020202030204" pitchFamily="34" charset="0"/>
              </a:defRPr>
            </a:pPr>
            <a:endParaRPr lang="es-CO"/>
          </a:p>
        </c:txPr>
      </c:legendEntry>
      <c:legendEntry>
        <c:idx val="1"/>
        <c:txPr>
          <a:bodyPr/>
          <a:lstStyle/>
          <a:p>
            <a:pPr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pPr>
            <a:endParaRPr lang="es-CO"/>
          </a:p>
        </c:txPr>
      </c:legendEntry>
      <c:legendEntry>
        <c:idx val="2"/>
        <c:txPr>
          <a:bodyPr/>
          <a:lstStyle/>
          <a:p>
            <a:pPr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pPr>
            <a:endParaRPr lang="es-CO"/>
          </a:p>
        </c:txPr>
      </c:legendEntry>
      <c:legendEntry>
        <c:idx val="3"/>
        <c:txPr>
          <a:bodyPr/>
          <a:lstStyle/>
          <a:p>
            <a:pPr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pPr>
            <a:endParaRPr lang="es-CO"/>
          </a:p>
        </c:txPr>
      </c:legendEntry>
      <c:layout>
        <c:manualLayout>
          <c:xMode val="edge"/>
          <c:yMode val="edge"/>
          <c:x val="0"/>
          <c:y val="0"/>
          <c:w val="0.31904955444887978"/>
          <c:h val="1"/>
        </c:manualLayout>
      </c:layout>
      <c:overlay val="0"/>
      <c:spPr>
        <a:noFill/>
      </c:spPr>
      <c:txPr>
        <a:bodyPr/>
        <a:lstStyle/>
        <a:p>
          <a:pPr>
            <a:defRPr sz="1100">
              <a:solidFill>
                <a:schemeClr val="tx1"/>
              </a:solidFill>
            </a:defRPr>
          </a:pPr>
          <a:endParaRPr lang="es-CO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90000"/>
          </a:schemeClr>
        </a:solidFill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1810217990526052E-2"/>
          <c:y val="4.7979932365148567E-2"/>
          <c:w val="0.9458279429007479"/>
          <c:h val="0.87056498033857244"/>
        </c:manualLayout>
      </c:layout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2.9029559071979599E-2"/>
                  <c:y val="0.11974194160952259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vert="horz"/>
                <a:lstStyle/>
                <a:p>
                  <a:pPr>
                    <a:defRPr b="1"/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layout>
                <c:manualLayout>
                  <c:x val="2.781716622232094E-2"/>
                  <c:y val="0.119950213766100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'DESARROLLO SOCIAL'!$H$4:$I$4</c:f>
              <c:strCache>
                <c:ptCount val="2"/>
                <c:pt idx="0">
                  <c:v>Programado (2012 - 2015)</c:v>
                </c:pt>
                <c:pt idx="1">
                  <c:v>Ejecutado (2012-2014)</c:v>
                </c:pt>
              </c:strCache>
            </c:strRef>
          </c:cat>
          <c:val>
            <c:numRef>
              <c:f>('DESARROLLO SOCIAL'!$H$85,'DESARROLLO SOCIAL'!$K$85)</c:f>
              <c:numCache>
                <c:formatCode>0%</c:formatCode>
                <c:ptCount val="2"/>
                <c:pt idx="0">
                  <c:v>1</c:v>
                </c:pt>
                <c:pt idx="1">
                  <c:v>0.71421641909050415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3444608"/>
        <c:axId val="153445168"/>
        <c:axId val="0"/>
      </c:bar3DChart>
      <c:catAx>
        <c:axId val="1534446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3445168"/>
        <c:crosses val="autoZero"/>
        <c:auto val="1"/>
        <c:lblAlgn val="ctr"/>
        <c:lblOffset val="100"/>
        <c:noMultiLvlLbl val="0"/>
      </c:catAx>
      <c:valAx>
        <c:axId val="153445168"/>
        <c:scaling>
          <c:orientation val="minMax"/>
          <c:min val="0.2"/>
        </c:scaling>
        <c:delete val="1"/>
        <c:axPos val="l"/>
        <c:numFmt formatCode="0%" sourceLinked="1"/>
        <c:majorTickMark val="none"/>
        <c:minorTickMark val="none"/>
        <c:tickLblPos val="nextTo"/>
        <c:crossAx val="1534446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3577001221955E-2"/>
          <c:y val="2.1822408367306038E-2"/>
          <c:w val="0.89545352098477349"/>
          <c:h val="0.94358268151789659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'DESARROLLO SOCIAL'!$I$4</c:f>
              <c:strCache>
                <c:ptCount val="1"/>
                <c:pt idx="0">
                  <c:v>Ejecutado (2012-2014)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17"/>
            <c:invertIfNegative val="0"/>
            <c:bubble3D val="0"/>
          </c:dPt>
          <c:dPt>
            <c:idx val="18"/>
            <c:invertIfNegative val="0"/>
            <c:bubble3D val="0"/>
          </c:dPt>
          <c:dPt>
            <c:idx val="19"/>
            <c:invertIfNegative val="0"/>
            <c:bubble3D val="0"/>
          </c:dPt>
          <c:dPt>
            <c:idx val="20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22"/>
            <c:invertIfNegative val="0"/>
            <c:bubble3D val="0"/>
          </c:dPt>
          <c:dPt>
            <c:idx val="23"/>
            <c:invertIfNegative val="0"/>
            <c:bubble3D val="0"/>
          </c:dPt>
          <c:dPt>
            <c:idx val="24"/>
            <c:invertIfNegative val="0"/>
            <c:bubble3D val="0"/>
          </c:dPt>
          <c:dPt>
            <c:idx val="25"/>
            <c:invertIfNegative val="0"/>
            <c:bubble3D val="0"/>
          </c:dPt>
          <c:dPt>
            <c:idx val="26"/>
            <c:invertIfNegative val="0"/>
            <c:bubble3D val="0"/>
          </c:dPt>
          <c:dPt>
            <c:idx val="27"/>
            <c:invertIfNegative val="0"/>
            <c:bubble3D val="0"/>
          </c:dPt>
          <c:dPt>
            <c:idx val="2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16"/>
              <c:layout>
                <c:manualLayout>
                  <c:x val="0"/>
                  <c:y val="5.45330606680290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 sz="900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'DESARROLLO SOCIAL'!$B$5:$B$42</c:f>
              <c:numCache>
                <c:formatCode>General</c:formatCode>
                <c:ptCount val="38"/>
                <c:pt idx="0">
                  <c:v>66</c:v>
                </c:pt>
                <c:pt idx="1">
                  <c:v>146</c:v>
                </c:pt>
                <c:pt idx="2">
                  <c:v>624</c:v>
                </c:pt>
                <c:pt idx="3">
                  <c:v>250</c:v>
                </c:pt>
                <c:pt idx="4">
                  <c:v>144</c:v>
                </c:pt>
                <c:pt idx="5">
                  <c:v>292</c:v>
                </c:pt>
                <c:pt idx="6">
                  <c:v>147</c:v>
                </c:pt>
                <c:pt idx="7">
                  <c:v>283</c:v>
                </c:pt>
                <c:pt idx="8">
                  <c:v>284</c:v>
                </c:pt>
                <c:pt idx="9">
                  <c:v>314</c:v>
                </c:pt>
                <c:pt idx="10">
                  <c:v>20</c:v>
                </c:pt>
                <c:pt idx="11">
                  <c:v>53</c:v>
                </c:pt>
                <c:pt idx="12">
                  <c:v>97</c:v>
                </c:pt>
                <c:pt idx="13">
                  <c:v>126</c:v>
                </c:pt>
                <c:pt idx="14">
                  <c:v>164</c:v>
                </c:pt>
                <c:pt idx="15">
                  <c:v>187</c:v>
                </c:pt>
                <c:pt idx="16">
                  <c:v>214</c:v>
                </c:pt>
                <c:pt idx="17">
                  <c:v>253</c:v>
                </c:pt>
                <c:pt idx="18">
                  <c:v>141</c:v>
                </c:pt>
                <c:pt idx="19">
                  <c:v>69</c:v>
                </c:pt>
                <c:pt idx="20">
                  <c:v>182</c:v>
                </c:pt>
                <c:pt idx="21">
                  <c:v>319</c:v>
                </c:pt>
                <c:pt idx="22">
                  <c:v>186</c:v>
                </c:pt>
                <c:pt idx="23">
                  <c:v>280</c:v>
                </c:pt>
                <c:pt idx="24">
                  <c:v>149</c:v>
                </c:pt>
                <c:pt idx="25">
                  <c:v>28</c:v>
                </c:pt>
                <c:pt idx="26">
                  <c:v>230</c:v>
                </c:pt>
                <c:pt idx="27">
                  <c:v>281</c:v>
                </c:pt>
                <c:pt idx="28">
                  <c:v>145</c:v>
                </c:pt>
                <c:pt idx="29">
                  <c:v>68</c:v>
                </c:pt>
                <c:pt idx="30">
                  <c:v>176</c:v>
                </c:pt>
                <c:pt idx="31">
                  <c:v>140</c:v>
                </c:pt>
                <c:pt idx="32">
                  <c:v>197</c:v>
                </c:pt>
                <c:pt idx="33">
                  <c:v>65</c:v>
                </c:pt>
                <c:pt idx="34">
                  <c:v>142</c:v>
                </c:pt>
                <c:pt idx="35">
                  <c:v>148</c:v>
                </c:pt>
                <c:pt idx="36">
                  <c:v>194</c:v>
                </c:pt>
                <c:pt idx="37">
                  <c:v>252</c:v>
                </c:pt>
              </c:numCache>
            </c:numRef>
          </c:cat>
          <c:val>
            <c:numRef>
              <c:f>'DESARROLLO SOCIAL'!$I$5:$I$42</c:f>
              <c:numCache>
                <c:formatCode>0.0%</c:formatCode>
                <c:ptCount val="3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 formatCode="0%">
                  <c:v>0</c:v>
                </c:pt>
                <c:pt idx="4" formatCode="0%">
                  <c:v>3.4482758620689655E-2</c:v>
                </c:pt>
                <c:pt idx="5" formatCode="0%">
                  <c:v>0.25</c:v>
                </c:pt>
                <c:pt idx="6" formatCode="0%">
                  <c:v>0.3</c:v>
                </c:pt>
                <c:pt idx="7" formatCode="0%">
                  <c:v>0.31249999999999994</c:v>
                </c:pt>
                <c:pt idx="8" formatCode="0%">
                  <c:v>0.31249999999999994</c:v>
                </c:pt>
                <c:pt idx="9" formatCode="0%">
                  <c:v>0.33333333333333337</c:v>
                </c:pt>
                <c:pt idx="10" formatCode="0%">
                  <c:v>0.4375</c:v>
                </c:pt>
                <c:pt idx="11" formatCode="0%">
                  <c:v>0.4375</c:v>
                </c:pt>
                <c:pt idx="12" formatCode="0%">
                  <c:v>0.4375</c:v>
                </c:pt>
                <c:pt idx="13" formatCode="0%">
                  <c:v>0.4375</c:v>
                </c:pt>
                <c:pt idx="14" formatCode="0%">
                  <c:v>0.4375</c:v>
                </c:pt>
                <c:pt idx="15" formatCode="0%">
                  <c:v>0.4375</c:v>
                </c:pt>
                <c:pt idx="16" formatCode="0%">
                  <c:v>0.438</c:v>
                </c:pt>
                <c:pt idx="17" formatCode="0%">
                  <c:v>0.45000000000000007</c:v>
                </c:pt>
                <c:pt idx="18" formatCode="0%">
                  <c:v>0.46</c:v>
                </c:pt>
                <c:pt idx="19" formatCode="0%">
                  <c:v>0.5</c:v>
                </c:pt>
                <c:pt idx="20" formatCode="0%">
                  <c:v>0.5</c:v>
                </c:pt>
                <c:pt idx="21" formatCode="0%">
                  <c:v>0.5</c:v>
                </c:pt>
                <c:pt idx="22" formatCode="0%">
                  <c:v>0.50000000000000011</c:v>
                </c:pt>
                <c:pt idx="23" formatCode="0%">
                  <c:v>0.50000000000000011</c:v>
                </c:pt>
                <c:pt idx="24" formatCode="0%">
                  <c:v>0.5595</c:v>
                </c:pt>
                <c:pt idx="25" formatCode="0%">
                  <c:v>0.56293103448918158</c:v>
                </c:pt>
                <c:pt idx="26" formatCode="0%">
                  <c:v>0.57800000000000007</c:v>
                </c:pt>
                <c:pt idx="27" formatCode="0%">
                  <c:v>0.58000000000000007</c:v>
                </c:pt>
                <c:pt idx="28" formatCode="0%">
                  <c:v>0.6</c:v>
                </c:pt>
                <c:pt idx="29" formatCode="0%">
                  <c:v>0.62068965517241392</c:v>
                </c:pt>
                <c:pt idx="30" formatCode="0%">
                  <c:v>0.66666666666666674</c:v>
                </c:pt>
                <c:pt idx="31" formatCode="0%">
                  <c:v>0.67500000000000004</c:v>
                </c:pt>
                <c:pt idx="32" formatCode="0%">
                  <c:v>0.7142857142857143</c:v>
                </c:pt>
                <c:pt idx="33" formatCode="0%">
                  <c:v>0.75</c:v>
                </c:pt>
                <c:pt idx="34" formatCode="0%">
                  <c:v>0.75</c:v>
                </c:pt>
                <c:pt idx="35" formatCode="0%">
                  <c:v>0.75</c:v>
                </c:pt>
                <c:pt idx="36" formatCode="0%">
                  <c:v>0.75</c:v>
                </c:pt>
                <c:pt idx="37" formatCode="0%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0"/>
        <c:axId val="153447408"/>
        <c:axId val="153447968"/>
      </c:barChart>
      <c:catAx>
        <c:axId val="153447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No. META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153447968"/>
        <c:crosses val="autoZero"/>
        <c:auto val="1"/>
        <c:lblAlgn val="ctr"/>
        <c:lblOffset val="100"/>
        <c:noMultiLvlLbl val="0"/>
      </c:catAx>
      <c:valAx>
        <c:axId val="153447968"/>
        <c:scaling>
          <c:orientation val="minMax"/>
          <c:max val="1.03"/>
        </c:scaling>
        <c:delete val="1"/>
        <c:axPos val="b"/>
        <c:numFmt formatCode="0.0%" sourceLinked="1"/>
        <c:majorTickMark val="out"/>
        <c:minorTickMark val="none"/>
        <c:tickLblPos val="nextTo"/>
        <c:crossAx val="1534474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90000"/>
          </a:schemeClr>
        </a:solidFill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4941217723632423E-2"/>
          <c:y val="6.2332400801352841E-2"/>
          <c:w val="0.91011756455273518"/>
          <c:h val="0.87533519839729435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0099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1.6666532625812049E-2"/>
                  <c:y val="0.159110926686923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067696529360576E-2"/>
                  <c:y val="0.143811601768687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AGRICULTURA!$H$4:$I$4</c:f>
              <c:strCache>
                <c:ptCount val="2"/>
                <c:pt idx="0">
                  <c:v>Programado (2012 - 2015)</c:v>
                </c:pt>
                <c:pt idx="1">
                  <c:v>Ejecutado (2012-2014)</c:v>
                </c:pt>
              </c:strCache>
            </c:strRef>
          </c:cat>
          <c:val>
            <c:numRef>
              <c:f>(AGRICULTURA!$H$36,AGRICULTURA!$J$36)</c:f>
              <c:numCache>
                <c:formatCode>0%</c:formatCode>
                <c:ptCount val="2"/>
                <c:pt idx="0">
                  <c:v>1</c:v>
                </c:pt>
                <c:pt idx="1">
                  <c:v>0.86438145728613558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3450208"/>
        <c:axId val="460254512"/>
        <c:axId val="0"/>
      </c:bar3DChart>
      <c:catAx>
        <c:axId val="1534502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60254512"/>
        <c:crosses val="autoZero"/>
        <c:auto val="1"/>
        <c:lblAlgn val="ctr"/>
        <c:lblOffset val="100"/>
        <c:noMultiLvlLbl val="0"/>
      </c:catAx>
      <c:valAx>
        <c:axId val="460254512"/>
        <c:scaling>
          <c:orientation val="minMax"/>
          <c:min val="0.2"/>
        </c:scaling>
        <c:delete val="1"/>
        <c:axPos val="l"/>
        <c:numFmt formatCode="0%" sourceLinked="1"/>
        <c:majorTickMark val="none"/>
        <c:minorTickMark val="none"/>
        <c:tickLblPos val="nextTo"/>
        <c:crossAx val="1534502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681895026279486E-2"/>
          <c:y val="3.7478367940169163E-2"/>
          <c:w val="0.83849053111764016"/>
          <c:h val="0.91862159578181046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AGRICULTURA!$I$4</c:f>
              <c:strCache>
                <c:ptCount val="1"/>
                <c:pt idx="0">
                  <c:v>Ejecutado (2012-2014)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17"/>
            <c:invertIfNegative val="0"/>
            <c:bubble3D val="0"/>
          </c:dPt>
          <c:dPt>
            <c:idx val="18"/>
            <c:invertIfNegative val="0"/>
            <c:bubble3D val="0"/>
          </c:dPt>
          <c:dPt>
            <c:idx val="19"/>
            <c:invertIfNegative val="0"/>
            <c:bubble3D val="0"/>
          </c:dPt>
          <c:dPt>
            <c:idx val="20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22"/>
            <c:invertIfNegative val="0"/>
            <c:bubble3D val="0"/>
          </c:dPt>
          <c:dPt>
            <c:idx val="23"/>
            <c:invertIfNegative val="0"/>
            <c:bubble3D val="0"/>
          </c:dPt>
          <c:dPt>
            <c:idx val="24"/>
            <c:invertIfNegative val="0"/>
            <c:bubble3D val="0"/>
          </c:dPt>
          <c:dLbls>
            <c:dLbl>
              <c:idx val="10"/>
              <c:layout>
                <c:manualLayout>
                  <c:x val="0"/>
                  <c:y val="5.45330606680290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AGRICULTURA!$B$5:$B$34</c:f>
              <c:numCache>
                <c:formatCode>General</c:formatCode>
                <c:ptCount val="30"/>
                <c:pt idx="0">
                  <c:v>369</c:v>
                </c:pt>
                <c:pt idx="1">
                  <c:v>368</c:v>
                </c:pt>
                <c:pt idx="2">
                  <c:v>401</c:v>
                </c:pt>
                <c:pt idx="3">
                  <c:v>313</c:v>
                </c:pt>
                <c:pt idx="4">
                  <c:v>367</c:v>
                </c:pt>
                <c:pt idx="5">
                  <c:v>370</c:v>
                </c:pt>
                <c:pt idx="6">
                  <c:v>372</c:v>
                </c:pt>
                <c:pt idx="7">
                  <c:v>373</c:v>
                </c:pt>
                <c:pt idx="8">
                  <c:v>374</c:v>
                </c:pt>
                <c:pt idx="9">
                  <c:v>383</c:v>
                </c:pt>
                <c:pt idx="10">
                  <c:v>384</c:v>
                </c:pt>
                <c:pt idx="11">
                  <c:v>385</c:v>
                </c:pt>
                <c:pt idx="12">
                  <c:v>386</c:v>
                </c:pt>
                <c:pt idx="13">
                  <c:v>387</c:v>
                </c:pt>
                <c:pt idx="14">
                  <c:v>381</c:v>
                </c:pt>
                <c:pt idx="15">
                  <c:v>361</c:v>
                </c:pt>
                <c:pt idx="16">
                  <c:v>380</c:v>
                </c:pt>
                <c:pt idx="17">
                  <c:v>379</c:v>
                </c:pt>
                <c:pt idx="18">
                  <c:v>311</c:v>
                </c:pt>
                <c:pt idx="19">
                  <c:v>312</c:v>
                </c:pt>
                <c:pt idx="20">
                  <c:v>362</c:v>
                </c:pt>
                <c:pt idx="21">
                  <c:v>363</c:v>
                </c:pt>
                <c:pt idx="22">
                  <c:v>364</c:v>
                </c:pt>
                <c:pt idx="23">
                  <c:v>365</c:v>
                </c:pt>
                <c:pt idx="24">
                  <c:v>366</c:v>
                </c:pt>
                <c:pt idx="25">
                  <c:v>371</c:v>
                </c:pt>
                <c:pt idx="26">
                  <c:v>376</c:v>
                </c:pt>
                <c:pt idx="27">
                  <c:v>377</c:v>
                </c:pt>
                <c:pt idx="28">
                  <c:v>378</c:v>
                </c:pt>
                <c:pt idx="29">
                  <c:v>382</c:v>
                </c:pt>
              </c:numCache>
            </c:numRef>
          </c:cat>
          <c:val>
            <c:numRef>
              <c:f>AGRICULTURA!$I$5:$I$34</c:f>
              <c:numCache>
                <c:formatCode>0%</c:formatCode>
                <c:ptCount val="30"/>
                <c:pt idx="0">
                  <c:v>0.33333333333333337</c:v>
                </c:pt>
                <c:pt idx="1">
                  <c:v>0.50000000000000011</c:v>
                </c:pt>
                <c:pt idx="2">
                  <c:v>0.61499999999999999</c:v>
                </c:pt>
                <c:pt idx="3">
                  <c:v>0.64</c:v>
                </c:pt>
                <c:pt idx="4">
                  <c:v>0.68599999999999983</c:v>
                </c:pt>
                <c:pt idx="5">
                  <c:v>0.75</c:v>
                </c:pt>
                <c:pt idx="6">
                  <c:v>0.75</c:v>
                </c:pt>
                <c:pt idx="7">
                  <c:v>0.75</c:v>
                </c:pt>
                <c:pt idx="8">
                  <c:v>0.75</c:v>
                </c:pt>
                <c:pt idx="9">
                  <c:v>0.75</c:v>
                </c:pt>
                <c:pt idx="10">
                  <c:v>0.75</c:v>
                </c:pt>
                <c:pt idx="11">
                  <c:v>0.75</c:v>
                </c:pt>
                <c:pt idx="12">
                  <c:v>0.75</c:v>
                </c:pt>
                <c:pt idx="13">
                  <c:v>0.75</c:v>
                </c:pt>
                <c:pt idx="14">
                  <c:v>0.8</c:v>
                </c:pt>
                <c:pt idx="15">
                  <c:v>0.95625999755859359</c:v>
                </c:pt>
                <c:pt idx="16">
                  <c:v>0.98419999999999996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0"/>
        <c:axId val="460256752"/>
        <c:axId val="460257312"/>
      </c:barChart>
      <c:catAx>
        <c:axId val="46025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No. META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460257312"/>
        <c:crosses val="autoZero"/>
        <c:auto val="1"/>
        <c:lblAlgn val="ctr"/>
        <c:lblOffset val="100"/>
        <c:noMultiLvlLbl val="0"/>
      </c:catAx>
      <c:valAx>
        <c:axId val="460257312"/>
        <c:scaling>
          <c:orientation val="minMax"/>
          <c:max val="1.03"/>
        </c:scaling>
        <c:delete val="1"/>
        <c:axPos val="b"/>
        <c:numFmt formatCode="0%" sourceLinked="1"/>
        <c:majorTickMark val="out"/>
        <c:minorTickMark val="none"/>
        <c:tickLblPos val="nextTo"/>
        <c:crossAx val="4602567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90000"/>
          </a:schemeClr>
        </a:solidFill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4795014091873196E-2"/>
          <c:y val="7.6527777777777792E-2"/>
          <c:w val="0.87405856030291296"/>
          <c:h val="0.81607283464566927"/>
        </c:manualLayout>
      </c:layout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1.7304117722989544E-2"/>
                  <c:y val="0.222222222222222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8985413708532335E-2"/>
                  <c:y val="0.2222222222222222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 sz="1100"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COMPETITIVIDAD!$H$4:$I$4</c:f>
              <c:strCache>
                <c:ptCount val="2"/>
                <c:pt idx="0">
                  <c:v>Programado (2012 - 2014)</c:v>
                </c:pt>
                <c:pt idx="1">
                  <c:v>Ejecutado(2012-2015)</c:v>
                </c:pt>
              </c:strCache>
            </c:strRef>
          </c:cat>
          <c:val>
            <c:numRef>
              <c:f>(COMPETITIVIDAD!$H$25,COMPETITIVIDAD!$J$25)</c:f>
              <c:numCache>
                <c:formatCode>0%</c:formatCode>
                <c:ptCount val="2"/>
                <c:pt idx="0">
                  <c:v>1</c:v>
                </c:pt>
                <c:pt idx="1">
                  <c:v>0.84202289644870354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60259552"/>
        <c:axId val="460260112"/>
        <c:axId val="0"/>
      </c:bar3DChart>
      <c:catAx>
        <c:axId val="4602595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60260112"/>
        <c:crosses val="autoZero"/>
        <c:auto val="1"/>
        <c:lblAlgn val="ctr"/>
        <c:lblOffset val="100"/>
        <c:noMultiLvlLbl val="0"/>
      </c:catAx>
      <c:valAx>
        <c:axId val="460260112"/>
        <c:scaling>
          <c:orientation val="minMax"/>
          <c:max val="0.9"/>
          <c:min val="0.2"/>
        </c:scaling>
        <c:delete val="1"/>
        <c:axPos val="l"/>
        <c:numFmt formatCode="0%" sourceLinked="1"/>
        <c:majorTickMark val="none"/>
        <c:minorTickMark val="none"/>
        <c:tickLblPos val="nextTo"/>
        <c:crossAx val="4602595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681895026279486E-2"/>
          <c:y val="3.1299794860328571E-2"/>
          <c:w val="0.89545352098477349"/>
          <c:h val="0.92312464895254853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AMBIENTE!$I$4</c:f>
              <c:strCache>
                <c:ptCount val="1"/>
                <c:pt idx="0">
                  <c:v>Ejecutado (2012-2014)</c:v>
                </c:pt>
              </c:strCache>
            </c:strRef>
          </c:tx>
          <c:spPr>
            <a:solidFill>
              <a:srgbClr val="0099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8"/>
              <c:layout>
                <c:manualLayout>
                  <c:x val="0"/>
                  <c:y val="5.45330606680290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AMBIENTE!$B$5:$B$34</c:f>
              <c:numCache>
                <c:formatCode>General</c:formatCode>
                <c:ptCount val="30"/>
                <c:pt idx="0">
                  <c:v>416</c:v>
                </c:pt>
                <c:pt idx="1">
                  <c:v>420</c:v>
                </c:pt>
                <c:pt idx="2">
                  <c:v>390</c:v>
                </c:pt>
                <c:pt idx="3">
                  <c:v>413</c:v>
                </c:pt>
                <c:pt idx="4">
                  <c:v>392</c:v>
                </c:pt>
                <c:pt idx="5">
                  <c:v>393</c:v>
                </c:pt>
                <c:pt idx="6">
                  <c:v>421</c:v>
                </c:pt>
                <c:pt idx="7">
                  <c:v>395</c:v>
                </c:pt>
                <c:pt idx="8">
                  <c:v>337</c:v>
                </c:pt>
                <c:pt idx="9">
                  <c:v>341</c:v>
                </c:pt>
                <c:pt idx="10">
                  <c:v>391</c:v>
                </c:pt>
                <c:pt idx="11">
                  <c:v>345</c:v>
                </c:pt>
                <c:pt idx="12">
                  <c:v>153</c:v>
                </c:pt>
                <c:pt idx="13">
                  <c:v>336</c:v>
                </c:pt>
                <c:pt idx="14">
                  <c:v>338</c:v>
                </c:pt>
                <c:pt idx="15">
                  <c:v>339</c:v>
                </c:pt>
                <c:pt idx="16">
                  <c:v>340</c:v>
                </c:pt>
                <c:pt idx="17">
                  <c:v>342</c:v>
                </c:pt>
                <c:pt idx="18">
                  <c:v>343</c:v>
                </c:pt>
                <c:pt idx="19">
                  <c:v>344</c:v>
                </c:pt>
                <c:pt idx="20">
                  <c:v>346</c:v>
                </c:pt>
                <c:pt idx="21">
                  <c:v>389</c:v>
                </c:pt>
                <c:pt idx="22">
                  <c:v>394</c:v>
                </c:pt>
                <c:pt idx="23">
                  <c:v>396</c:v>
                </c:pt>
                <c:pt idx="24">
                  <c:v>412</c:v>
                </c:pt>
                <c:pt idx="25">
                  <c:v>414</c:v>
                </c:pt>
                <c:pt idx="26">
                  <c:v>415</c:v>
                </c:pt>
                <c:pt idx="27">
                  <c:v>417</c:v>
                </c:pt>
                <c:pt idx="28">
                  <c:v>418</c:v>
                </c:pt>
                <c:pt idx="29">
                  <c:v>419</c:v>
                </c:pt>
              </c:numCache>
            </c:numRef>
          </c:cat>
          <c:val>
            <c:numRef>
              <c:f>AMBIENTE!$I$5:$I$34</c:f>
              <c:numCache>
                <c:formatCode>0%</c:formatCode>
                <c:ptCount val="30"/>
                <c:pt idx="0">
                  <c:v>0.3</c:v>
                </c:pt>
                <c:pt idx="1">
                  <c:v>0.30000001192092896</c:v>
                </c:pt>
                <c:pt idx="2">
                  <c:v>0.43478260869565216</c:v>
                </c:pt>
                <c:pt idx="3">
                  <c:v>0.58714285714285719</c:v>
                </c:pt>
                <c:pt idx="4">
                  <c:v>0.64999999999999991</c:v>
                </c:pt>
                <c:pt idx="5">
                  <c:v>0.67500000596046439</c:v>
                </c:pt>
                <c:pt idx="6">
                  <c:v>0.75</c:v>
                </c:pt>
                <c:pt idx="7">
                  <c:v>0.79999999403953548</c:v>
                </c:pt>
                <c:pt idx="8">
                  <c:v>0.81200000000000006</c:v>
                </c:pt>
                <c:pt idx="9">
                  <c:v>0.85000000596046443</c:v>
                </c:pt>
                <c:pt idx="10">
                  <c:v>0.95000001192092898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253685616"/>
        <c:axId val="253686176"/>
      </c:barChart>
      <c:catAx>
        <c:axId val="25368561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No. META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253686176"/>
        <c:crosses val="autoZero"/>
        <c:auto val="1"/>
        <c:lblAlgn val="ctr"/>
        <c:lblOffset val="100"/>
        <c:noMultiLvlLbl val="0"/>
      </c:catAx>
      <c:valAx>
        <c:axId val="253686176"/>
        <c:scaling>
          <c:orientation val="minMax"/>
          <c:max val="1.03"/>
        </c:scaling>
        <c:delete val="1"/>
        <c:axPos val="b"/>
        <c:numFmt formatCode="0%" sourceLinked="1"/>
        <c:majorTickMark val="out"/>
        <c:minorTickMark val="none"/>
        <c:tickLblPos val="nextTo"/>
        <c:crossAx val="2536856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8204714055714E-2"/>
          <c:y val="8.8782357213837232E-2"/>
          <c:w val="0.83233720045349358"/>
          <c:h val="0.81621088668264297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COMPETITIVIDAD!$I$4</c:f>
              <c:strCache>
                <c:ptCount val="1"/>
                <c:pt idx="0">
                  <c:v>Ejecutado (2012-2014)</c:v>
                </c:pt>
              </c:strCache>
            </c:strRef>
          </c:tx>
          <c:spPr>
            <a:solidFill>
              <a:srgbClr val="0099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8"/>
              <c:layout>
                <c:manualLayout>
                  <c:x val="0"/>
                  <c:y val="5.45330606680290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COMPETITIVIDAD!$B$5:$B$22</c:f>
              <c:numCache>
                <c:formatCode>General</c:formatCode>
                <c:ptCount val="18"/>
                <c:pt idx="0">
                  <c:v>309</c:v>
                </c:pt>
                <c:pt idx="1">
                  <c:v>433</c:v>
                </c:pt>
                <c:pt idx="2">
                  <c:v>425</c:v>
                </c:pt>
                <c:pt idx="3">
                  <c:v>424</c:v>
                </c:pt>
                <c:pt idx="4">
                  <c:v>428</c:v>
                </c:pt>
                <c:pt idx="5">
                  <c:v>430</c:v>
                </c:pt>
                <c:pt idx="6">
                  <c:v>426</c:v>
                </c:pt>
                <c:pt idx="7">
                  <c:v>437</c:v>
                </c:pt>
                <c:pt idx="8">
                  <c:v>438</c:v>
                </c:pt>
                <c:pt idx="9">
                  <c:v>310</c:v>
                </c:pt>
                <c:pt idx="10">
                  <c:v>423</c:v>
                </c:pt>
                <c:pt idx="11">
                  <c:v>427</c:v>
                </c:pt>
                <c:pt idx="12">
                  <c:v>429</c:v>
                </c:pt>
                <c:pt idx="13">
                  <c:v>431</c:v>
                </c:pt>
                <c:pt idx="14">
                  <c:v>432</c:v>
                </c:pt>
                <c:pt idx="15">
                  <c:v>435</c:v>
                </c:pt>
                <c:pt idx="16">
                  <c:v>436</c:v>
                </c:pt>
                <c:pt idx="17">
                  <c:v>439</c:v>
                </c:pt>
              </c:numCache>
            </c:numRef>
          </c:cat>
          <c:val>
            <c:numRef>
              <c:f>COMPETITIVIDAD!$I$5:$I$22</c:f>
              <c:numCache>
                <c:formatCode>0%</c:formatCode>
                <c:ptCount val="18"/>
                <c:pt idx="0">
                  <c:v>0.40249999999999997</c:v>
                </c:pt>
                <c:pt idx="1">
                  <c:v>0.41666666666666669</c:v>
                </c:pt>
                <c:pt idx="2">
                  <c:v>0.73399999999999999</c:v>
                </c:pt>
                <c:pt idx="3">
                  <c:v>0.8</c:v>
                </c:pt>
                <c:pt idx="4">
                  <c:v>0.82857142857142863</c:v>
                </c:pt>
                <c:pt idx="5">
                  <c:v>0.85000000000000009</c:v>
                </c:pt>
                <c:pt idx="6">
                  <c:v>0.88800000000000001</c:v>
                </c:pt>
                <c:pt idx="7">
                  <c:v>0.90000000149011616</c:v>
                </c:pt>
                <c:pt idx="8">
                  <c:v>0.92000000029802309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253688416"/>
        <c:axId val="253688976"/>
      </c:barChart>
      <c:catAx>
        <c:axId val="253688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No. META</a:t>
                </a:r>
              </a:p>
            </c:rich>
          </c:tx>
          <c:layout>
            <c:manualLayout>
              <c:xMode val="edge"/>
              <c:yMode val="edge"/>
              <c:x val="7.4151728700190184E-2"/>
              <c:y val="0.4260105432491572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253688976"/>
        <c:crosses val="autoZero"/>
        <c:auto val="1"/>
        <c:lblAlgn val="ctr"/>
        <c:lblOffset val="100"/>
        <c:noMultiLvlLbl val="0"/>
      </c:catAx>
      <c:valAx>
        <c:axId val="253688976"/>
        <c:scaling>
          <c:orientation val="minMax"/>
          <c:max val="1.03"/>
        </c:scaling>
        <c:delete val="1"/>
        <c:axPos val="b"/>
        <c:numFmt formatCode="0%" sourceLinked="1"/>
        <c:majorTickMark val="out"/>
        <c:minorTickMark val="none"/>
        <c:tickLblPos val="nextTo"/>
        <c:crossAx val="2536884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</a:schemeClr>
        </a:solidFill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4795014091873196E-2"/>
          <c:y val="0.18300925925925926"/>
          <c:w val="0.79482368209508869"/>
          <c:h val="0.70959135316418775"/>
        </c:manualLayout>
      </c:layout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2.0036358160148014E-2"/>
                  <c:y val="0.199074074074074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6253173271373765E-2"/>
                  <c:y val="0.180555555555555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 sz="1400"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COMPETITIVIDAD!$H$4:$I$4</c:f>
              <c:strCache>
                <c:ptCount val="2"/>
                <c:pt idx="0">
                  <c:v>Programado (2012 - 2015)</c:v>
                </c:pt>
                <c:pt idx="1">
                  <c:v>Ejecutado (2012-2014)</c:v>
                </c:pt>
              </c:strCache>
            </c:strRef>
          </c:cat>
          <c:val>
            <c:numRef>
              <c:f>(COMPETITIVIDAD!$H$25,COMPETITIVIDAD!$J$25)</c:f>
              <c:numCache>
                <c:formatCode>0%</c:formatCode>
                <c:ptCount val="2"/>
                <c:pt idx="0">
                  <c:v>1</c:v>
                </c:pt>
                <c:pt idx="1">
                  <c:v>0.88335215275741374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3691216"/>
        <c:axId val="253691776"/>
        <c:axId val="0"/>
      </c:bar3DChart>
      <c:catAx>
        <c:axId val="25369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253691776"/>
        <c:crosses val="autoZero"/>
        <c:auto val="1"/>
        <c:lblAlgn val="ctr"/>
        <c:lblOffset val="100"/>
        <c:noMultiLvlLbl val="0"/>
      </c:catAx>
      <c:valAx>
        <c:axId val="253691776"/>
        <c:scaling>
          <c:orientation val="minMax"/>
          <c:max val="1"/>
          <c:min val="0.2"/>
        </c:scaling>
        <c:delete val="1"/>
        <c:axPos val="l"/>
        <c:numFmt formatCode="0%" sourceLinked="1"/>
        <c:majorTickMark val="none"/>
        <c:minorTickMark val="none"/>
        <c:tickLblPos val="nextTo"/>
        <c:crossAx val="2536912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90000"/>
          </a:schemeClr>
        </a:solidFill>
        <a:ln>
          <a:noFill/>
        </a:ln>
        <a:effectLst/>
        <a:sp3d/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6048701098466113E-2"/>
          <c:y val="6.1860198607990552E-2"/>
          <c:w val="0.92790259780306783"/>
          <c:h val="0.87627960278401895"/>
        </c:manualLayout>
      </c:layout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339933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2.137854704836252E-2"/>
                  <c:y val="0.255559895013123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4662659717903501E-2"/>
                  <c:y val="0.2342479790026246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 sz="1200"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TIC!$H$4:$I$4</c:f>
              <c:strCache>
                <c:ptCount val="2"/>
                <c:pt idx="0">
                  <c:v>Programado (2012 - 2014)</c:v>
                </c:pt>
                <c:pt idx="1">
                  <c:v>Ejecutado(2012-2014)</c:v>
                </c:pt>
              </c:strCache>
            </c:strRef>
          </c:cat>
          <c:val>
            <c:numRef>
              <c:f>(TIC!$H$27,TIC!$J$27)</c:f>
              <c:numCache>
                <c:formatCode>0%</c:formatCode>
                <c:ptCount val="2"/>
                <c:pt idx="0">
                  <c:v>1</c:v>
                </c:pt>
                <c:pt idx="1">
                  <c:v>0.9189122841520162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61508544"/>
        <c:axId val="461509104"/>
        <c:axId val="0"/>
      </c:bar3DChart>
      <c:catAx>
        <c:axId val="4615085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61509104"/>
        <c:crosses val="autoZero"/>
        <c:auto val="0"/>
        <c:lblAlgn val="ctr"/>
        <c:lblOffset val="100"/>
        <c:noMultiLvlLbl val="0"/>
      </c:catAx>
      <c:valAx>
        <c:axId val="461509104"/>
        <c:scaling>
          <c:orientation val="minMax"/>
          <c:min val="0.2"/>
        </c:scaling>
        <c:delete val="1"/>
        <c:axPos val="l"/>
        <c:numFmt formatCode="0%" sourceLinked="1"/>
        <c:majorTickMark val="out"/>
        <c:minorTickMark val="none"/>
        <c:tickLblPos val="nextTo"/>
        <c:crossAx val="4615085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994917302003939E-2"/>
          <c:y val="4.8455694666681537E-2"/>
          <c:w val="0.83713675949552036"/>
          <c:h val="0.87337810573783237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TIC!$I$4</c:f>
              <c:strCache>
                <c:ptCount val="1"/>
                <c:pt idx="0">
                  <c:v>Ejecutado (2012-2014)</c:v>
                </c:pt>
              </c:strCache>
            </c:strRef>
          </c:tx>
          <c:spPr>
            <a:solidFill>
              <a:srgbClr val="0099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40%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"/>
                  <c:y val="5.45330606680290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TIC!$B$5:$B$25</c:f>
              <c:numCache>
                <c:formatCode>General</c:formatCode>
                <c:ptCount val="21"/>
                <c:pt idx="0">
                  <c:v>592</c:v>
                </c:pt>
                <c:pt idx="1">
                  <c:v>595</c:v>
                </c:pt>
                <c:pt idx="2">
                  <c:v>589</c:v>
                </c:pt>
                <c:pt idx="3">
                  <c:v>600</c:v>
                </c:pt>
                <c:pt idx="4">
                  <c:v>591</c:v>
                </c:pt>
                <c:pt idx="5">
                  <c:v>587</c:v>
                </c:pt>
                <c:pt idx="6">
                  <c:v>583</c:v>
                </c:pt>
                <c:pt idx="7">
                  <c:v>581</c:v>
                </c:pt>
                <c:pt idx="8">
                  <c:v>582</c:v>
                </c:pt>
                <c:pt idx="9">
                  <c:v>568</c:v>
                </c:pt>
                <c:pt idx="10">
                  <c:v>569</c:v>
                </c:pt>
                <c:pt idx="11">
                  <c:v>573</c:v>
                </c:pt>
                <c:pt idx="12">
                  <c:v>571</c:v>
                </c:pt>
                <c:pt idx="13">
                  <c:v>570</c:v>
                </c:pt>
                <c:pt idx="14">
                  <c:v>586</c:v>
                </c:pt>
                <c:pt idx="15">
                  <c:v>578</c:v>
                </c:pt>
                <c:pt idx="16">
                  <c:v>580</c:v>
                </c:pt>
                <c:pt idx="17">
                  <c:v>590</c:v>
                </c:pt>
                <c:pt idx="18">
                  <c:v>579</c:v>
                </c:pt>
                <c:pt idx="19">
                  <c:v>588</c:v>
                </c:pt>
                <c:pt idx="20">
                  <c:v>577</c:v>
                </c:pt>
              </c:numCache>
            </c:numRef>
          </c:cat>
          <c:val>
            <c:numRef>
              <c:f>TIC!$I$5:$I$25</c:f>
              <c:numCache>
                <c:formatCode>0.00%</c:formatCode>
                <c:ptCount val="21"/>
                <c:pt idx="0" formatCode="0%">
                  <c:v>0.30000000000000004</c:v>
                </c:pt>
                <c:pt idx="1">
                  <c:v>0.4</c:v>
                </c:pt>
                <c:pt idx="2" formatCode="0%">
                  <c:v>0.47058823529411764</c:v>
                </c:pt>
                <c:pt idx="3" formatCode="0%">
                  <c:v>0.5</c:v>
                </c:pt>
                <c:pt idx="4" formatCode="0%">
                  <c:v>0.90700000000000003</c:v>
                </c:pt>
                <c:pt idx="5" formatCode="0%">
                  <c:v>0.9107142857142857</c:v>
                </c:pt>
                <c:pt idx="6" formatCode="0%">
                  <c:v>0.93464052287581689</c:v>
                </c:pt>
                <c:pt idx="7" formatCode="0%">
                  <c:v>0.9453125</c:v>
                </c:pt>
                <c:pt idx="8" formatCode="0%">
                  <c:v>0.98750000000000004</c:v>
                </c:pt>
                <c:pt idx="9" formatCode="0%">
                  <c:v>1</c:v>
                </c:pt>
                <c:pt idx="10" formatCode="0%">
                  <c:v>1</c:v>
                </c:pt>
                <c:pt idx="11" formatCode="0%">
                  <c:v>1</c:v>
                </c:pt>
                <c:pt idx="12" formatCode="0%">
                  <c:v>1</c:v>
                </c:pt>
                <c:pt idx="13" formatCode="0%">
                  <c:v>1</c:v>
                </c:pt>
                <c:pt idx="14" formatCode="0%">
                  <c:v>1</c:v>
                </c:pt>
                <c:pt idx="15" formatCode="0%">
                  <c:v>1</c:v>
                </c:pt>
                <c:pt idx="16" formatCode="0%">
                  <c:v>1</c:v>
                </c:pt>
                <c:pt idx="17" formatCode="0%">
                  <c:v>1</c:v>
                </c:pt>
                <c:pt idx="18" formatCode="0%">
                  <c:v>1</c:v>
                </c:pt>
                <c:pt idx="19" formatCode="0%">
                  <c:v>1</c:v>
                </c:pt>
                <c:pt idx="20" formatCode="0%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461511344"/>
        <c:axId val="461511904"/>
      </c:barChart>
      <c:catAx>
        <c:axId val="461511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No. META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461511904"/>
        <c:crosses val="autoZero"/>
        <c:auto val="1"/>
        <c:lblAlgn val="ctr"/>
        <c:lblOffset val="100"/>
        <c:noMultiLvlLbl val="0"/>
      </c:catAx>
      <c:valAx>
        <c:axId val="461511904"/>
        <c:scaling>
          <c:orientation val="minMax"/>
          <c:max val="1.03"/>
        </c:scaling>
        <c:delete val="1"/>
        <c:axPos val="b"/>
        <c:numFmt formatCode="0%" sourceLinked="1"/>
        <c:majorTickMark val="out"/>
        <c:minorTickMark val="none"/>
        <c:tickLblPos val="nextTo"/>
        <c:crossAx val="4615113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accent6">
            <a:lumMod val="20000"/>
            <a:lumOff val="80000"/>
          </a:schemeClr>
        </a:solidFill>
        <a:ln>
          <a:noFill/>
        </a:ln>
        <a:effectLst/>
        <a:sp3d/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4134254642880895E-2"/>
          <c:y val="5.0031486620446104E-2"/>
          <c:w val="0.96982783110611781"/>
          <c:h val="0.916364907332917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'OBJETIVO Y PLAN '!$M$34</c:f>
              <c:strCache>
                <c:ptCount val="1"/>
                <c:pt idx="0">
                  <c:v>PROGRAMADO 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-2.2033875956565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5493671219762811E-3"/>
                  <c:y val="-2.0047399868704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8195001417634833E-3"/>
                  <c:y val="-1.68265824991376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3342846901892388E-16"/>
                  <c:y val="-2.9468031050993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s-ES">
                    <a:solidFill>
                      <a:sysClr val="windowText" lastClr="000000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'OBJETIVO Y PLAN '!$L$33</c:f>
              <c:strCache>
                <c:ptCount val="1"/>
                <c:pt idx="0">
                  <c:v>CUATRIENIO</c:v>
                </c:pt>
              </c:strCache>
            </c:strRef>
          </c:cat>
          <c:val>
            <c:numRef>
              <c:f>'OBJETIVO Y PLAN '!$M$6:$M$9</c:f>
              <c:numCache>
                <c:formatCode>0.0</c:formatCode>
                <c:ptCount val="4"/>
                <c:pt idx="0">
                  <c:v>49.504519999999843</c:v>
                </c:pt>
                <c:pt idx="1">
                  <c:v>16.571999999999971</c:v>
                </c:pt>
                <c:pt idx="2">
                  <c:v>15.166639999999989</c:v>
                </c:pt>
                <c:pt idx="3">
                  <c:v>18.761639999999979</c:v>
                </c:pt>
              </c:numCache>
            </c:numRef>
          </c:val>
          <c:shape val="cylinder"/>
        </c:ser>
        <c:ser>
          <c:idx val="1"/>
          <c:order val="2"/>
          <c:tx>
            <c:strRef>
              <c:f>'OBJETIVO Y PLAN '!$N$34</c:f>
              <c:strCache>
                <c:ptCount val="1"/>
                <c:pt idx="0">
                  <c:v>EJECUTADO </c:v>
                </c:pt>
              </c:strCache>
            </c:strRef>
          </c:tx>
          <c:spPr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9.1495685005859879E-3"/>
                  <c:y val="-2.019748630376609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37550127587075E-2"/>
                  <c:y val="4.71031559114460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2736500992343983E-2"/>
                  <c:y val="-9.42063118228921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55600113410719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s-ES">
                    <a:solidFill>
                      <a:sysClr val="windowText" lastClr="000000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'OBJETIVO Y PLAN '!$L$33</c:f>
              <c:strCache>
                <c:ptCount val="1"/>
                <c:pt idx="0">
                  <c:v>CUATRIENIO</c:v>
                </c:pt>
              </c:strCache>
            </c:strRef>
          </c:cat>
          <c:val>
            <c:numRef>
              <c:f>'OBJETIVO Y PLAN '!$O$6:$O$9</c:f>
              <c:numCache>
                <c:formatCode>0.0</c:formatCode>
                <c:ptCount val="4"/>
                <c:pt idx="0">
                  <c:v>41.015395100185955</c:v>
                </c:pt>
                <c:pt idx="1">
                  <c:v>13.656698985006006</c:v>
                </c:pt>
                <c:pt idx="2">
                  <c:v>12.661290018204717</c:v>
                </c:pt>
                <c:pt idx="3">
                  <c:v>16.799026742557349</c:v>
                </c:pt>
              </c:numCache>
            </c:numRef>
          </c:val>
          <c:shape val="cylinder"/>
        </c:ser>
        <c:ser>
          <c:idx val="4"/>
          <c:order val="3"/>
          <c:spPr>
            <a:solidFill>
              <a:srgbClr val="FF66CC">
                <a:alpha val="0"/>
              </a:srgbClr>
            </a:solidFill>
          </c:spPr>
          <c:invertIfNegative val="0"/>
          <c:cat>
            <c:strRef>
              <c:f>'OBJETIVO Y PLAN '!$L$33</c:f>
              <c:strCache>
                <c:ptCount val="1"/>
                <c:pt idx="0">
                  <c:v>CUATRIENIO</c:v>
                </c:pt>
              </c:strCache>
            </c:strRef>
          </c:cat>
          <c:val>
            <c:numLit>
              <c:formatCode>General</c:formatCode>
              <c:ptCount val="1"/>
              <c:pt idx="0">
                <c:v>0</c:v>
              </c:pt>
            </c:numLit>
          </c:val>
        </c:ser>
        <c:ser>
          <c:idx val="5"/>
          <c:order val="4"/>
          <c:tx>
            <c:strRef>
              <c:f>'OBJETIVO Y PLAN '!$Q$34</c:f>
              <c:strCache>
                <c:ptCount val="1"/>
                <c:pt idx="0">
                  <c:v>PROGRAMADO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s-ES">
                    <a:solidFill>
                      <a:sysClr val="windowText" lastClr="000000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'OBJETIVO Y PLAN '!$L$33</c:f>
              <c:strCache>
                <c:ptCount val="1"/>
                <c:pt idx="0">
                  <c:v>CUATRIENIO</c:v>
                </c:pt>
              </c:strCache>
            </c:strRef>
          </c:cat>
          <c:val>
            <c:numRef>
              <c:f>'OBJETIVO Y PLAN '!$R$6:$R$9</c:f>
              <c:numCache>
                <c:formatCode>0.0</c:formatCode>
                <c:ptCount val="4"/>
                <c:pt idx="0" formatCode="0">
                  <c:v>13.210257105266162</c:v>
                </c:pt>
                <c:pt idx="1">
                  <c:v>5.4467275515509428</c:v>
                </c:pt>
                <c:pt idx="2">
                  <c:v>3.767885501694809</c:v>
                </c:pt>
                <c:pt idx="3">
                  <c:v>4.5617002547317194</c:v>
                </c:pt>
              </c:numCache>
            </c:numRef>
          </c:val>
          <c:shape val="cylinder"/>
        </c:ser>
        <c:ser>
          <c:idx val="6"/>
          <c:order val="5"/>
          <c:tx>
            <c:strRef>
              <c:f>'OBJETIVO Y PLAN '!$R$34</c:f>
              <c:strCache>
                <c:ptCount val="1"/>
                <c:pt idx="0">
                  <c:v>EJECUTADO</c:v>
                </c:pt>
              </c:strCache>
            </c:strRef>
          </c:tx>
          <c:spPr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0979482200703206E-2"/>
                  <c:y val="-4.40677519131295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73650099234391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4585004252902499E-3"/>
                  <c:y val="-1.4130946773433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s-ES">
                    <a:solidFill>
                      <a:sysClr val="windowText" lastClr="000000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'OBJETIVO Y PLAN '!$L$33</c:f>
              <c:strCache>
                <c:ptCount val="1"/>
                <c:pt idx="0">
                  <c:v>CUATRIENIO</c:v>
                </c:pt>
              </c:strCache>
            </c:strRef>
          </c:cat>
          <c:val>
            <c:numRef>
              <c:f>'OBJETIVO Y PLAN '!$T$6:$T$9</c:f>
              <c:numCache>
                <c:formatCode>0.0</c:formatCode>
                <c:ptCount val="4"/>
                <c:pt idx="0">
                  <c:v>8.2125512724748457</c:v>
                </c:pt>
                <c:pt idx="1">
                  <c:v>3.8307841671142264</c:v>
                </c:pt>
                <c:pt idx="2">
                  <c:v>1.5641223925876662</c:v>
                </c:pt>
                <c:pt idx="3">
                  <c:v>3.6050230933577811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gapDepth val="0"/>
        <c:shape val="box"/>
        <c:axId val="449495760"/>
        <c:axId val="449496320"/>
        <c:axId val="0"/>
        <c:extLst>
          <c:ext xmlns:c15="http://schemas.microsoft.com/office/drawing/2012/chart" uri="{02D57815-91ED-43cb-92C2-25804820EDAC}">
            <c15:filteredBar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'OBJETIVO Y PLAN '!$M$34</c15:sqref>
                        </c15:formulaRef>
                      </c:ext>
                    </c:extLst>
                    <c:strCache>
                      <c:ptCount val="1"/>
                      <c:pt idx="0">
                        <c:v>PROGRAMADO 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</c:spPr>
                <c:invertIfNegative val="0"/>
                <c:dLbls>
                  <c:spPr>
                    <a:noFill/>
                    <a:ln w="25400">
                      <a:noFill/>
                    </a:ln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lang="es-ES">
                          <a:solidFill>
                            <a:schemeClr val="bg1"/>
                          </a:solidFill>
                        </a:defRPr>
                      </a:pPr>
                      <a:endParaRPr lang="es-CO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'OBJETIVO Y PLAN '!$L$33</c15:sqref>
                        </c15:formulaRef>
                      </c:ext>
                    </c:extLst>
                    <c:strCache>
                      <c:ptCount val="1"/>
                      <c:pt idx="0">
                        <c:v>CUATRIENIO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'OBJETIVO Y PLAN '!$N$6:$N$9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>
                        <c:v>49.504519999999843</c:v>
                      </c:pt>
                      <c:pt idx="1">
                        <c:v>16.571999999999971</c:v>
                      </c:pt>
                      <c:pt idx="2" formatCode="0">
                        <c:v>15.166639999999989</c:v>
                      </c:pt>
                      <c:pt idx="3">
                        <c:v>18.761639999999979</c:v>
                      </c:pt>
                    </c:numCache>
                  </c:numRef>
                </c:val>
                <c:shape val="cylinder"/>
              </c15:ser>
            </c15:filteredBarSeries>
          </c:ext>
        </c:extLst>
      </c:bar3DChart>
      <c:catAx>
        <c:axId val="44949576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crossAx val="449496320"/>
        <c:crosses val="autoZero"/>
        <c:auto val="1"/>
        <c:lblAlgn val="ctr"/>
        <c:lblOffset val="100"/>
        <c:noMultiLvlLbl val="0"/>
      </c:catAx>
      <c:valAx>
        <c:axId val="44949632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4494957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ysClr val="window" lastClr="FFFFFF"/>
    </a:solidFill>
    <a:ln w="6350">
      <a:noFill/>
    </a:ln>
  </c:spPr>
  <c:txPr>
    <a:bodyPr/>
    <a:lstStyle/>
    <a:p>
      <a:pPr>
        <a:defRPr/>
      </a:pPr>
      <a:endParaRPr lang="es-CO"/>
    </a:p>
  </c:txPr>
  <c:externalData r:id="rId1">
    <c:autoUpdate val="0"/>
  </c:externalData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accent1">
            <a:lumMod val="20000"/>
            <a:lumOff val="80000"/>
          </a:schemeClr>
        </a:solidFill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5859820700896494E-2"/>
          <c:y val="7.6447455917897061E-2"/>
          <c:w val="0.92828035859820701"/>
          <c:h val="0.87408654319405188"/>
        </c:manualLayout>
      </c:layout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2.3730114420294039E-2"/>
                  <c:y val="0.177309386594933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828164205635664E-2"/>
                  <c:y val="0.2156874097518925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 sz="1200"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'CIENCIA Y TECNOLOGIA'!$H$4:$I$4</c:f>
              <c:strCache>
                <c:ptCount val="2"/>
                <c:pt idx="0">
                  <c:v>Programado (2012 - 2014)</c:v>
                </c:pt>
                <c:pt idx="1">
                  <c:v>Ejecutado(2012-2014)</c:v>
                </c:pt>
              </c:strCache>
            </c:strRef>
          </c:cat>
          <c:val>
            <c:numRef>
              <c:f>('CIENCIA Y TECNOLOGIA'!$H$22,'CIENCIA Y TECNOLOGIA'!$J$22)</c:f>
              <c:numCache>
                <c:formatCode>0%</c:formatCode>
                <c:ptCount val="2"/>
                <c:pt idx="0">
                  <c:v>1</c:v>
                </c:pt>
                <c:pt idx="1">
                  <c:v>0.89286055319089497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61514144"/>
        <c:axId val="461514704"/>
        <c:axId val="0"/>
      </c:bar3DChart>
      <c:catAx>
        <c:axId val="4615141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61514704"/>
        <c:crosses val="autoZero"/>
        <c:auto val="1"/>
        <c:lblAlgn val="ctr"/>
        <c:lblOffset val="100"/>
        <c:noMultiLvlLbl val="0"/>
      </c:catAx>
      <c:valAx>
        <c:axId val="461514704"/>
        <c:scaling>
          <c:orientation val="minMax"/>
          <c:min val="0.2"/>
        </c:scaling>
        <c:delete val="1"/>
        <c:axPos val="l"/>
        <c:numFmt formatCode="0%" sourceLinked="1"/>
        <c:majorTickMark val="out"/>
        <c:minorTickMark val="none"/>
        <c:tickLblPos val="nextTo"/>
        <c:crossAx val="4615141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681895026279486E-2"/>
          <c:y val="9.3309749324812744E-2"/>
          <c:w val="0.89545352098477349"/>
          <c:h val="0.81621088668264297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'CIENCIA Y TECNOLOGIA'!$I$4</c:f>
              <c:strCache>
                <c:ptCount val="1"/>
                <c:pt idx="0">
                  <c:v>Ejecutado (2012-2014)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Lbls>
            <c:dLbl>
              <c:idx val="8"/>
              <c:layout>
                <c:manualLayout>
                  <c:x val="0"/>
                  <c:y val="5.45330606680290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'CIENCIA Y TECNOLOGIA'!$B$5:$B$20</c:f>
              <c:numCache>
                <c:formatCode>General</c:formatCode>
                <c:ptCount val="16"/>
                <c:pt idx="0">
                  <c:v>478</c:v>
                </c:pt>
                <c:pt idx="1">
                  <c:v>477</c:v>
                </c:pt>
                <c:pt idx="2">
                  <c:v>471</c:v>
                </c:pt>
                <c:pt idx="3">
                  <c:v>483</c:v>
                </c:pt>
                <c:pt idx="4">
                  <c:v>469</c:v>
                </c:pt>
                <c:pt idx="5">
                  <c:v>475</c:v>
                </c:pt>
                <c:pt idx="6">
                  <c:v>470</c:v>
                </c:pt>
                <c:pt idx="7">
                  <c:v>484</c:v>
                </c:pt>
                <c:pt idx="8">
                  <c:v>474</c:v>
                </c:pt>
                <c:pt idx="9">
                  <c:v>472</c:v>
                </c:pt>
                <c:pt idx="10">
                  <c:v>473</c:v>
                </c:pt>
                <c:pt idx="11">
                  <c:v>480</c:v>
                </c:pt>
                <c:pt idx="12">
                  <c:v>481</c:v>
                </c:pt>
                <c:pt idx="13">
                  <c:v>482</c:v>
                </c:pt>
                <c:pt idx="14">
                  <c:v>485</c:v>
                </c:pt>
                <c:pt idx="15">
                  <c:v>479</c:v>
                </c:pt>
              </c:numCache>
            </c:numRef>
          </c:cat>
          <c:val>
            <c:numRef>
              <c:f>'CIENCIA Y TECNOLOGIA'!$I$5:$I$20</c:f>
              <c:numCache>
                <c:formatCode>0%</c:formatCode>
                <c:ptCount val="16"/>
                <c:pt idx="0">
                  <c:v>0.65</c:v>
                </c:pt>
                <c:pt idx="1">
                  <c:v>0.66666666666666674</c:v>
                </c:pt>
                <c:pt idx="2">
                  <c:v>0.69999999105930333</c:v>
                </c:pt>
                <c:pt idx="3">
                  <c:v>0.73333333432674408</c:v>
                </c:pt>
                <c:pt idx="4">
                  <c:v>0.75</c:v>
                </c:pt>
                <c:pt idx="5">
                  <c:v>0.82500000298023224</c:v>
                </c:pt>
                <c:pt idx="6">
                  <c:v>0.83333333333333337</c:v>
                </c:pt>
                <c:pt idx="7">
                  <c:v>0.90000000149011616</c:v>
                </c:pt>
                <c:pt idx="8">
                  <c:v>0.90000001192092893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461361632"/>
        <c:axId val="461362192"/>
      </c:barChart>
      <c:catAx>
        <c:axId val="461361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No. META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461362192"/>
        <c:crosses val="autoZero"/>
        <c:auto val="1"/>
        <c:lblAlgn val="ctr"/>
        <c:lblOffset val="100"/>
        <c:noMultiLvlLbl val="0"/>
      </c:catAx>
      <c:valAx>
        <c:axId val="461362192"/>
        <c:scaling>
          <c:orientation val="minMax"/>
          <c:max val="1.03"/>
        </c:scaling>
        <c:delete val="1"/>
        <c:axPos val="b"/>
        <c:numFmt formatCode="0%" sourceLinked="1"/>
        <c:majorTickMark val="out"/>
        <c:minorTickMark val="none"/>
        <c:tickLblPos val="nextTo"/>
        <c:crossAx val="4613616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2.4761375026797146E-2"/>
                  <c:y val="0.2618128240926353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0253196827217681E-2"/>
                  <c:y val="0.2663623240741531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 sz="1200"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MOVILIDAD!$H$4:$I$4</c:f>
              <c:strCache>
                <c:ptCount val="2"/>
                <c:pt idx="0">
                  <c:v>Programado (2012 - 2014)</c:v>
                </c:pt>
                <c:pt idx="1">
                  <c:v>Ejecutado(2012-2014)</c:v>
                </c:pt>
              </c:strCache>
            </c:strRef>
          </c:cat>
          <c:val>
            <c:numRef>
              <c:f>(MOVILIDAD!$H$11,MOVILIDAD!$J$11)</c:f>
              <c:numCache>
                <c:formatCode>0.0%</c:formatCode>
                <c:ptCount val="2"/>
                <c:pt idx="0">
                  <c:v>1</c:v>
                </c:pt>
                <c:pt idx="1">
                  <c:v>0.8369714478881225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61364432"/>
        <c:axId val="461364992"/>
        <c:axId val="0"/>
      </c:bar3DChart>
      <c:catAx>
        <c:axId val="4613644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61364992"/>
        <c:crosses val="autoZero"/>
        <c:auto val="1"/>
        <c:lblAlgn val="ctr"/>
        <c:lblOffset val="100"/>
        <c:noMultiLvlLbl val="0"/>
      </c:catAx>
      <c:valAx>
        <c:axId val="461364992"/>
        <c:scaling>
          <c:orientation val="minMax"/>
          <c:min val="0.2"/>
        </c:scaling>
        <c:delete val="1"/>
        <c:axPos val="l"/>
        <c:numFmt formatCode="0.0%" sourceLinked="1"/>
        <c:majorTickMark val="out"/>
        <c:minorTickMark val="none"/>
        <c:tickLblPos val="nextTo"/>
        <c:crossAx val="4613644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994917302003939E-2"/>
          <c:y val="5.3935063672596491E-2"/>
          <c:w val="0.84607073900471252"/>
          <c:h val="0.90021216097987755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MOVILIDAD!$I$4</c:f>
              <c:strCache>
                <c:ptCount val="1"/>
                <c:pt idx="0">
                  <c:v>Ejecutado (2012-2014)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</c:dPt>
          <c:dLbls>
            <c:dLbl>
              <c:idx val="2"/>
              <c:layout>
                <c:manualLayout>
                  <c:x val="0"/>
                  <c:y val="5.45330606680290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(MOVILIDAD!$B$5:$B$6,MOVILIDAD!$B$7:$B$8)</c:f>
              <c:numCache>
                <c:formatCode>General</c:formatCode>
                <c:ptCount val="4"/>
                <c:pt idx="0">
                  <c:v>462</c:v>
                </c:pt>
                <c:pt idx="1">
                  <c:v>464</c:v>
                </c:pt>
                <c:pt idx="2">
                  <c:v>465</c:v>
                </c:pt>
                <c:pt idx="3">
                  <c:v>463</c:v>
                </c:pt>
              </c:numCache>
            </c:numRef>
          </c:cat>
          <c:val>
            <c:numRef>
              <c:f>(MOVILIDAD!$I$5:$I$6,MOVILIDAD!$I$7:$I$8)</c:f>
              <c:numCache>
                <c:formatCode>0%</c:formatCode>
                <c:ptCount val="4"/>
                <c:pt idx="0">
                  <c:v>0.7265999908447266</c:v>
                </c:pt>
                <c:pt idx="1">
                  <c:v>0.8</c:v>
                </c:pt>
                <c:pt idx="2">
                  <c:v>0.84999997615814205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axId val="461367232"/>
        <c:axId val="461367792"/>
      </c:barChart>
      <c:catAx>
        <c:axId val="461367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No. META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461367792"/>
        <c:crosses val="autoZero"/>
        <c:auto val="1"/>
        <c:lblAlgn val="ctr"/>
        <c:lblOffset val="100"/>
        <c:noMultiLvlLbl val="0"/>
      </c:catAx>
      <c:valAx>
        <c:axId val="461367792"/>
        <c:scaling>
          <c:orientation val="minMax"/>
          <c:max val="1.03"/>
        </c:scaling>
        <c:delete val="1"/>
        <c:axPos val="b"/>
        <c:numFmt formatCode="0%" sourceLinked="1"/>
        <c:majorTickMark val="out"/>
        <c:minorTickMark val="none"/>
        <c:tickLblPos val="nextTo"/>
        <c:crossAx val="4613672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400">
          <a:solidFill>
            <a:schemeClr val="tx1"/>
          </a:solidFill>
        </a:defRPr>
      </a:pPr>
      <a:endParaRPr lang="es-CO"/>
    </a:p>
  </c:txPr>
  <c:externalData r:id="rId1">
    <c:autoUpdate val="0"/>
  </c:externalData>
  <c:userShapes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accent6">
            <a:lumMod val="20000"/>
            <a:lumOff val="80000"/>
          </a:schemeClr>
        </a:solidFill>
        <a:ln>
          <a:noFill/>
        </a:ln>
        <a:effectLst/>
        <a:sp3d/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0798934224131072E-2"/>
          <c:y val="7.377009628671069E-2"/>
          <c:w val="0.89180167819931599"/>
          <c:h val="0.85786590046717703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8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flat"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flat">
                <a:bevelT/>
                <a:contourClr>
                  <a:srgbClr val="000000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flat"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2.7525989604442205E-2"/>
                  <c:y val="0.325851144768592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595061471027375E-2"/>
                  <c:y val="0.2207504897083028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  <a:round/>
              </a:ln>
              <a:effectLst/>
            </c:spPr>
            <c:txPr>
              <a:bodyPr rot="0" vert="horz"/>
              <a:lstStyle/>
              <a:p>
                <a:pPr>
                  <a:defRPr sz="1200"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GENERAL!$H$4:$I$4</c:f>
              <c:strCache>
                <c:ptCount val="2"/>
                <c:pt idx="0">
                  <c:v>Programado (2012 - 2014)</c:v>
                </c:pt>
                <c:pt idx="1">
                  <c:v>Ejecutado(2012-2014)</c:v>
                </c:pt>
              </c:strCache>
            </c:strRef>
          </c:cat>
          <c:val>
            <c:numRef>
              <c:f>(GENERAL!$H$12,GENERAL!$J$12)</c:f>
              <c:numCache>
                <c:formatCode>0%</c:formatCode>
                <c:ptCount val="2"/>
                <c:pt idx="0">
                  <c:v>1</c:v>
                </c:pt>
                <c:pt idx="1">
                  <c:v>0.65785714319241906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461894720"/>
        <c:axId val="461895280"/>
        <c:axId val="0"/>
      </c:bar3DChart>
      <c:dateAx>
        <c:axId val="4618947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461895280"/>
        <c:crosses val="autoZero"/>
        <c:auto val="0"/>
        <c:lblOffset val="100"/>
        <c:baseTimeUnit val="days"/>
      </c:dateAx>
      <c:valAx>
        <c:axId val="461895280"/>
        <c:scaling>
          <c:orientation val="minMax"/>
          <c:min val="0.2"/>
        </c:scaling>
        <c:delete val="1"/>
        <c:axPos val="l"/>
        <c:numFmt formatCode="0%" sourceLinked="1"/>
        <c:majorTickMark val="out"/>
        <c:minorTickMark val="none"/>
        <c:tickLblPos val="nextTo"/>
        <c:crossAx val="4618947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 cap="flat" cmpd="sng" algn="ctr">
      <a:noFill/>
      <a:round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34937843971371E-2"/>
          <c:y val="0.19138911374395937"/>
          <c:w val="0.89545352098477349"/>
          <c:h val="0.72275296195452199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GENERAL!$I$4</c:f>
              <c:strCache>
                <c:ptCount val="1"/>
                <c:pt idx="0">
                  <c:v>Ejecutado (2012-2014)</c:v>
                </c:pt>
              </c:strCache>
            </c:strRef>
          </c:tx>
          <c:spPr>
            <a:solidFill>
              <a:srgbClr val="0099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spPr>
                <a:solidFill>
                  <a:srgbClr val="FF0000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/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GENERAL!$B$5:$B$8</c:f>
              <c:numCache>
                <c:formatCode>General</c:formatCode>
                <c:ptCount val="4"/>
                <c:pt idx="0">
                  <c:v>539</c:v>
                </c:pt>
                <c:pt idx="1">
                  <c:v>526</c:v>
                </c:pt>
                <c:pt idx="2">
                  <c:v>524</c:v>
                </c:pt>
                <c:pt idx="3">
                  <c:v>525</c:v>
                </c:pt>
              </c:numCache>
            </c:numRef>
          </c:cat>
          <c:val>
            <c:numRef>
              <c:f>GENERAL!$I$5:$I$8</c:f>
              <c:numCache>
                <c:formatCode>0%</c:formatCode>
                <c:ptCount val="4"/>
                <c:pt idx="0">
                  <c:v>0</c:v>
                </c:pt>
                <c:pt idx="1">
                  <c:v>0.82857142857142874</c:v>
                </c:pt>
                <c:pt idx="2">
                  <c:v>0.91999999999999993</c:v>
                </c:pt>
                <c:pt idx="3">
                  <c:v>0.97540000000000004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461897520"/>
        <c:axId val="461898080"/>
      </c:barChart>
      <c:catAx>
        <c:axId val="461897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No. META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200"/>
            </a:pPr>
            <a:endParaRPr lang="es-CO"/>
          </a:p>
        </c:txPr>
        <c:crossAx val="461898080"/>
        <c:crosses val="autoZero"/>
        <c:auto val="1"/>
        <c:lblAlgn val="ctr"/>
        <c:lblOffset val="100"/>
        <c:noMultiLvlLbl val="0"/>
      </c:catAx>
      <c:valAx>
        <c:axId val="461898080"/>
        <c:scaling>
          <c:orientation val="minMax"/>
          <c:max val="1.03"/>
        </c:scaling>
        <c:delete val="1"/>
        <c:axPos val="b"/>
        <c:numFmt formatCode="0%" sourceLinked="1"/>
        <c:majorTickMark val="out"/>
        <c:minorTickMark val="none"/>
        <c:tickLblPos val="nextTo"/>
        <c:crossAx val="4618975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  <c:userShapes r:id="rId2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994917302003939E-2"/>
          <c:y val="6.4964970981680734E-2"/>
          <c:w val="0.82586403213168302"/>
          <c:h val="0.8298699685440083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INTEGRACION!$I$4</c:f>
              <c:strCache>
                <c:ptCount val="1"/>
                <c:pt idx="0">
                  <c:v>Ejecutado (2012-2014)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Lbls>
            <c:dLbl>
              <c:idx val="0"/>
              <c:layout>
                <c:manualLayout>
                  <c:x val="0"/>
                  <c:y val="5.45330606680290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INTEGRACION!$B$5:$B$10</c:f>
              <c:numCache>
                <c:formatCode>General</c:formatCode>
                <c:ptCount val="6"/>
                <c:pt idx="0">
                  <c:v>409</c:v>
                </c:pt>
                <c:pt idx="1">
                  <c:v>410</c:v>
                </c:pt>
                <c:pt idx="2">
                  <c:v>500</c:v>
                </c:pt>
                <c:pt idx="3">
                  <c:v>498</c:v>
                </c:pt>
                <c:pt idx="4">
                  <c:v>330</c:v>
                </c:pt>
                <c:pt idx="5">
                  <c:v>499</c:v>
                </c:pt>
              </c:numCache>
            </c:numRef>
          </c:cat>
          <c:val>
            <c:numRef>
              <c:f>INTEGRACION!$I$5:$I$10</c:f>
              <c:numCache>
                <c:formatCode>0%</c:formatCode>
                <c:ptCount val="6"/>
                <c:pt idx="0">
                  <c:v>0.85000000149011612</c:v>
                </c:pt>
                <c:pt idx="1">
                  <c:v>0.90000000894069676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461900320"/>
        <c:axId val="462073280"/>
      </c:barChart>
      <c:catAx>
        <c:axId val="461900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No. META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200"/>
            </a:pPr>
            <a:endParaRPr lang="es-CO"/>
          </a:p>
        </c:txPr>
        <c:crossAx val="462073280"/>
        <c:crosses val="autoZero"/>
        <c:auto val="1"/>
        <c:lblAlgn val="ctr"/>
        <c:lblOffset val="100"/>
        <c:noMultiLvlLbl val="0"/>
      </c:catAx>
      <c:valAx>
        <c:axId val="462073280"/>
        <c:scaling>
          <c:orientation val="minMax"/>
          <c:max val="1.03"/>
        </c:scaling>
        <c:delete val="1"/>
        <c:axPos val="b"/>
        <c:numFmt formatCode="0%" sourceLinked="1"/>
        <c:majorTickMark val="out"/>
        <c:minorTickMark val="none"/>
        <c:tickLblPos val="nextTo"/>
        <c:crossAx val="4619003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  <c:userShapes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90000"/>
          </a:schemeClr>
        </a:solidFill>
        <a:ln>
          <a:noFill/>
        </a:ln>
        <a:effectLst/>
        <a:sp3d/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6048701098466113E-2"/>
          <c:y val="6.1860198607990552E-2"/>
          <c:w val="0.92790259780306783"/>
          <c:h val="0.87627960278401895"/>
        </c:manualLayout>
      </c:layout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339933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2.137854704836252E-2"/>
                  <c:y val="0.255559895013123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4662659717903501E-2"/>
                  <c:y val="0.2342479790026246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 sz="1200"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TIC!$H$4:$I$4</c:f>
              <c:strCache>
                <c:ptCount val="2"/>
                <c:pt idx="0">
                  <c:v>Programado (2012 - 2014)</c:v>
                </c:pt>
                <c:pt idx="1">
                  <c:v>Ejecutado(2012-2014)</c:v>
                </c:pt>
              </c:strCache>
            </c:strRef>
          </c:cat>
          <c:val>
            <c:numRef>
              <c:f>(TIC!$H$27,TIC!$J$27)</c:f>
              <c:numCache>
                <c:formatCode>0%</c:formatCode>
                <c:ptCount val="2"/>
                <c:pt idx="0">
                  <c:v>1</c:v>
                </c:pt>
                <c:pt idx="1">
                  <c:v>0.9189122841520162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62075520"/>
        <c:axId val="462076080"/>
        <c:axId val="0"/>
      </c:bar3DChart>
      <c:catAx>
        <c:axId val="4620755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62076080"/>
        <c:crosses val="autoZero"/>
        <c:auto val="0"/>
        <c:lblAlgn val="ctr"/>
        <c:lblOffset val="100"/>
        <c:noMultiLvlLbl val="0"/>
      </c:catAx>
      <c:valAx>
        <c:axId val="462076080"/>
        <c:scaling>
          <c:orientation val="minMax"/>
          <c:min val="0.2"/>
        </c:scaling>
        <c:delete val="1"/>
        <c:axPos val="l"/>
        <c:numFmt formatCode="0%" sourceLinked="1"/>
        <c:majorTickMark val="out"/>
        <c:minorTickMark val="none"/>
        <c:tickLblPos val="nextTo"/>
        <c:crossAx val="4620755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90000"/>
          </a:schemeClr>
        </a:solidFill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1.7940993231427303E-2"/>
                  <c:y val="0.273402613948808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6480577118785021E-3"/>
                  <c:y val="0.266599799309204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 sz="1200"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MINAS!$H$4:$I$4</c:f>
              <c:strCache>
                <c:ptCount val="2"/>
                <c:pt idx="0">
                  <c:v>Programado (2012 - 2014)</c:v>
                </c:pt>
                <c:pt idx="1">
                  <c:v>Ejecutado(2012-2014)</c:v>
                </c:pt>
              </c:strCache>
            </c:strRef>
          </c:cat>
          <c:val>
            <c:numRef>
              <c:f>(MINAS!$H$13,MINAS!$J$13)</c:f>
              <c:numCache>
                <c:formatCode>0%</c:formatCode>
                <c:ptCount val="2"/>
                <c:pt idx="0">
                  <c:v>1</c:v>
                </c:pt>
                <c:pt idx="1">
                  <c:v>0.77845493083444883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62078320"/>
        <c:axId val="462078880"/>
        <c:axId val="0"/>
      </c:bar3DChart>
      <c:catAx>
        <c:axId val="4620783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62078880"/>
        <c:crosses val="autoZero"/>
        <c:auto val="1"/>
        <c:lblAlgn val="ctr"/>
        <c:lblOffset val="100"/>
        <c:noMultiLvlLbl val="0"/>
      </c:catAx>
      <c:valAx>
        <c:axId val="46207888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620783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994917302003939E-2"/>
          <c:y val="8.2075941117931178E-2"/>
          <c:w val="0.81745911287551454"/>
          <c:h val="0.83975763022493666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MINAS!$I$4</c:f>
              <c:strCache>
                <c:ptCount val="1"/>
                <c:pt idx="0">
                  <c:v>Ejecutado (2012-2014)</c:v>
                </c:pt>
              </c:strCache>
            </c:strRef>
          </c:tx>
          <c:spPr>
            <a:solidFill>
              <a:srgbClr val="0099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4"/>
              <c:layout>
                <c:manualLayout>
                  <c:x val="0"/>
                  <c:y val="5.45330606680290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 sz="1100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MINAS!$B$5:$B$10</c:f>
              <c:numCache>
                <c:formatCode>General</c:formatCode>
                <c:ptCount val="6"/>
                <c:pt idx="0">
                  <c:v>448</c:v>
                </c:pt>
                <c:pt idx="1">
                  <c:v>446</c:v>
                </c:pt>
                <c:pt idx="2">
                  <c:v>443</c:v>
                </c:pt>
                <c:pt idx="3">
                  <c:v>444</c:v>
                </c:pt>
                <c:pt idx="4">
                  <c:v>445</c:v>
                </c:pt>
                <c:pt idx="5">
                  <c:v>447</c:v>
                </c:pt>
              </c:numCache>
            </c:numRef>
          </c:cat>
          <c:val>
            <c:numRef>
              <c:f>MINAS!$I$5:$I$10</c:f>
              <c:numCache>
                <c:formatCode>0%</c:formatCode>
                <c:ptCount val="6"/>
                <c:pt idx="0">
                  <c:v>0.49249999999999999</c:v>
                </c:pt>
                <c:pt idx="1">
                  <c:v>0.5</c:v>
                </c:pt>
                <c:pt idx="2">
                  <c:v>0.55555555555555558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462499280"/>
        <c:axId val="462499840"/>
      </c:barChart>
      <c:catAx>
        <c:axId val="462499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No. META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462499840"/>
        <c:crosses val="autoZero"/>
        <c:auto val="1"/>
        <c:lblAlgn val="ctr"/>
        <c:lblOffset val="100"/>
        <c:noMultiLvlLbl val="0"/>
      </c:catAx>
      <c:valAx>
        <c:axId val="462499840"/>
        <c:scaling>
          <c:orientation val="minMax"/>
          <c:max val="1.03"/>
        </c:scaling>
        <c:delete val="1"/>
        <c:axPos val="b"/>
        <c:numFmt formatCode="0%" sourceLinked="1"/>
        <c:majorTickMark val="out"/>
        <c:minorTickMark val="none"/>
        <c:tickLblPos val="nextTo"/>
        <c:crossAx val="4624992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accent6">
            <a:lumMod val="20000"/>
            <a:lumOff val="80000"/>
          </a:schemeClr>
        </a:solidFill>
        <a:ln>
          <a:noFill/>
        </a:ln>
        <a:effectLst/>
        <a:sp3d/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4904890244424164E-2"/>
          <c:y val="0.18778928708655851"/>
          <c:w val="0.93905722375024259"/>
          <c:h val="0.73383727034120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'OBJETIVO Y PLAN '!$L$34</c:f>
              <c:strCache>
                <c:ptCount val="1"/>
                <c:pt idx="0">
                  <c:v>PROGRAMADO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7.5075075075075066E-3"/>
                  <c:y val="-3.7593977543469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'OBJETIVO Y PLAN '!$L$63</c:f>
              <c:numCache>
                <c:formatCode>General</c:formatCode>
                <c:ptCount val="1"/>
              </c:numCache>
            </c:numRef>
          </c:cat>
          <c:val>
            <c:numRef>
              <c:f>'OBJETIVO Y PLAN '!$M$6</c:f>
              <c:numCache>
                <c:formatCode>0.0</c:formatCode>
                <c:ptCount val="1"/>
                <c:pt idx="0">
                  <c:v>49.504519999999843</c:v>
                </c:pt>
              </c:numCache>
            </c:numRef>
          </c:val>
          <c:shape val="cylinder"/>
        </c:ser>
        <c:ser>
          <c:idx val="1"/>
          <c:order val="2"/>
          <c:tx>
            <c:strRef>
              <c:f>'OBJETIVO Y PLAN '!$N$34</c:f>
              <c:strCache>
                <c:ptCount val="1"/>
                <c:pt idx="0">
                  <c:v>EJECUTADO </c:v>
                </c:pt>
              </c:strCache>
            </c:strRef>
          </c:tx>
          <c:spPr>
            <a:solidFill>
              <a:srgbClr val="FF7415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2012012012012015E-2"/>
                  <c:y val="-3.7593977543469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'OBJETIVO Y PLAN '!$L$63</c:f>
              <c:numCache>
                <c:formatCode>General</c:formatCode>
                <c:ptCount val="1"/>
              </c:numCache>
            </c:numRef>
          </c:cat>
          <c:val>
            <c:numRef>
              <c:f>'OBJETIVO Y PLAN '!$O$6</c:f>
              <c:numCache>
                <c:formatCode>0.0</c:formatCode>
                <c:ptCount val="1"/>
                <c:pt idx="0">
                  <c:v>40.986520100185963</c:v>
                </c:pt>
              </c:numCache>
            </c:numRef>
          </c:val>
          <c:shape val="cylinder"/>
        </c:ser>
        <c:ser>
          <c:idx val="4"/>
          <c:order val="3"/>
          <c:spPr>
            <a:solidFill>
              <a:srgbClr val="FF66CC">
                <a:alpha val="0"/>
              </a:srgbClr>
            </a:solidFill>
          </c:spPr>
          <c:invertIfNegative val="0"/>
          <c:cat>
            <c:numRef>
              <c:f>'OBJETIVO Y PLAN '!$L$63</c:f>
              <c:numCache>
                <c:formatCode>General</c:formatCode>
                <c:ptCount val="1"/>
              </c:numCache>
            </c:numRef>
          </c:cat>
          <c:val>
            <c:numRef>
              <c:f>'OBJETIVO Y PLAN '!$Q$6</c:f>
              <c:numCache>
                <c:formatCode>0.0</c:formatCode>
                <c:ptCount val="1"/>
              </c:numCache>
            </c:numRef>
          </c:val>
        </c:ser>
        <c:ser>
          <c:idx val="5"/>
          <c:order val="4"/>
          <c:tx>
            <c:strRef>
              <c:f>'OBJETIVO Y PLAN '!$Q$34</c:f>
              <c:strCache>
                <c:ptCount val="1"/>
                <c:pt idx="0">
                  <c:v>PROGRAMADO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4.5045045045045053E-3"/>
                  <c:y val="-4.2606507882598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'OBJETIVO Y PLAN '!$L$63</c:f>
              <c:numCache>
                <c:formatCode>General</c:formatCode>
                <c:ptCount val="1"/>
              </c:numCache>
            </c:numRef>
          </c:cat>
          <c:val>
            <c:numRef>
              <c:f>'OBJETIVO Y PLAN '!$R$6</c:f>
              <c:numCache>
                <c:formatCode>0</c:formatCode>
                <c:ptCount val="1"/>
                <c:pt idx="0">
                  <c:v>13.210257105266162</c:v>
                </c:pt>
              </c:numCache>
            </c:numRef>
          </c:val>
          <c:shape val="cylinder"/>
        </c:ser>
        <c:ser>
          <c:idx val="6"/>
          <c:order val="5"/>
          <c:tx>
            <c:strRef>
              <c:f>'OBJETIVO Y PLAN '!$R$34</c:f>
              <c:strCache>
                <c:ptCount val="1"/>
                <c:pt idx="0">
                  <c:v>EJECUTADO</c:v>
                </c:pt>
              </c:strCache>
            </c:strRef>
          </c:tx>
          <c:spPr>
            <a:solidFill>
              <a:srgbClr val="FF7415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6.0060060060060094E-3"/>
                  <c:y val="-4.5112773052163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'OBJETIVO Y PLAN '!$L$63</c:f>
              <c:numCache>
                <c:formatCode>General</c:formatCode>
                <c:ptCount val="1"/>
              </c:numCache>
            </c:numRef>
          </c:cat>
          <c:val>
            <c:numRef>
              <c:f>'OBJETIVO Y PLAN '!$T$6</c:f>
              <c:numCache>
                <c:formatCode>0.0</c:formatCode>
                <c:ptCount val="1"/>
                <c:pt idx="0">
                  <c:v>8.1506762724748452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8622176"/>
        <c:axId val="258622736"/>
        <c:axId val="0"/>
        <c:extLst>
          <c:ext xmlns:c15="http://schemas.microsoft.com/office/drawing/2012/chart" uri="{02D57815-91ED-43cb-92C2-25804820EDAC}">
            <c15:filteredBar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'OBJETIVO Y PLAN '!$M$34</c15:sqref>
                        </c15:formulaRef>
                      </c:ext>
                    </c:extLst>
                    <c:strCache>
                      <c:ptCount val="1"/>
                      <c:pt idx="0">
                        <c:v>PROGRAMADO 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</c:spPr>
                <c:invertIfNegative val="0"/>
                <c:dLbls>
                  <c:dLbl>
                    <c:idx val="0"/>
                    <c:layout>
                      <c:manualLayout>
                        <c:x val="1.3513513513513506E-2"/>
                        <c:y val="-3.5087712373904859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</c:extLst>
                  </c:dLbl>
                  <c:spPr>
                    <a:noFill/>
                    <a:ln w="25400">
                      <a:noFill/>
                    </a:ln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lang="es-ES">
                          <a:solidFill>
                            <a:schemeClr val="bg1"/>
                          </a:solidFill>
                        </a:defRPr>
                      </a:pPr>
                      <a:endParaRPr lang="es-CO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'OBJETIVO Y PLAN '!$L$63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'OBJETIVO Y PLAN '!$N$6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49.504519999999843</c:v>
                      </c:pt>
                    </c:numCache>
                  </c:numRef>
                </c:val>
              </c15:ser>
            </c15:filteredBarSeries>
          </c:ext>
        </c:extLst>
      </c:bar3DChart>
      <c:catAx>
        <c:axId val="25862217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58622736"/>
        <c:crosses val="autoZero"/>
        <c:auto val="1"/>
        <c:lblAlgn val="ctr"/>
        <c:lblOffset val="100"/>
        <c:noMultiLvlLbl val="0"/>
      </c:catAx>
      <c:valAx>
        <c:axId val="25862273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586221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>
        <a:lumMod val="85000"/>
      </a:schemeClr>
    </a:solidFill>
    <a:ln w="6350">
      <a:noFill/>
    </a:ln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8742335631283"/>
          <c:y val="0.22559930008748907"/>
          <c:w val="0.84566101436490559"/>
          <c:h val="0.6873762208295392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HACIENDA!$I$4</c:f>
              <c:strCache>
                <c:ptCount val="1"/>
                <c:pt idx="0">
                  <c:v>Ejecutado (2012-2014)</c:v>
                </c:pt>
              </c:strCache>
            </c:strRef>
          </c:tx>
          <c:spPr>
            <a:solidFill>
              <a:srgbClr val="FFC000"/>
            </a:solidFill>
            <a:effectLst>
              <a:outerShdw dist="35921" dir="2700000" algn="b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effectLst>
                <a:outerShdw dist="35921" dir="2700000" algn="br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effectLst>
                <a:outerShdw dist="35921" dir="2700000" algn="br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(HACIENDA!$B$5,HACIENDA!$B$6)</c:f>
              <c:numCache>
                <c:formatCode>General</c:formatCode>
                <c:ptCount val="2"/>
                <c:pt idx="0">
                  <c:v>576</c:v>
                </c:pt>
                <c:pt idx="1">
                  <c:v>540</c:v>
                </c:pt>
              </c:numCache>
            </c:numRef>
          </c:cat>
          <c:val>
            <c:numRef>
              <c:f>(HACIENDA!$I$5,HACIENDA!$I$6)</c:f>
              <c:numCache>
                <c:formatCode>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462502080"/>
        <c:axId val="462502640"/>
      </c:barChart>
      <c:catAx>
        <c:axId val="462502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No. META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462502640"/>
        <c:crosses val="autoZero"/>
        <c:auto val="1"/>
        <c:lblAlgn val="ctr"/>
        <c:lblOffset val="100"/>
        <c:noMultiLvlLbl val="0"/>
      </c:catAx>
      <c:valAx>
        <c:axId val="462502640"/>
        <c:scaling>
          <c:orientation val="minMax"/>
          <c:max val="1.03"/>
        </c:scaling>
        <c:delete val="1"/>
        <c:axPos val="b"/>
        <c:numFmt formatCode="0%" sourceLinked="1"/>
        <c:majorTickMark val="out"/>
        <c:minorTickMark val="none"/>
        <c:tickLblPos val="nextTo"/>
        <c:crossAx val="4625020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  <c:userShapes r:id="rId2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90000"/>
          </a:schemeClr>
        </a:solidFill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1.8255880397815019E-2"/>
                  <c:y val="0.21296296296296297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400" b="1"/>
                    </a:pPr>
                    <a:r>
                      <a:rPr lang="en-US" sz="1400" b="1" dirty="0" smtClean="0"/>
                      <a:t>100%</a:t>
                    </a:r>
                    <a:endParaRPr lang="en-US" sz="1400" b="1" dirty="0"/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689308434086512E-2"/>
                  <c:y val="0.22222222222222227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400" b="1"/>
                    </a:pPr>
                    <a:r>
                      <a:rPr lang="en-US" sz="1400" b="1" dirty="0" smtClean="0"/>
                      <a:t>100%</a:t>
                    </a:r>
                    <a:endParaRPr lang="en-US" sz="1400" b="1" dirty="0"/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HACIENDA!$H$4:$I$4</c:f>
              <c:strCache>
                <c:ptCount val="2"/>
                <c:pt idx="0">
                  <c:v>Programado (2012 - 2015)</c:v>
                </c:pt>
                <c:pt idx="1">
                  <c:v>Ejecutado (2012-2014)</c:v>
                </c:pt>
              </c:strCache>
            </c:strRef>
          </c:cat>
          <c:val>
            <c:numRef>
              <c:f>(HACIENDA!$H$8,HACIENDA!$J$8)</c:f>
              <c:numCache>
                <c:formatCode>0.0%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62504880"/>
        <c:axId val="462505440"/>
        <c:axId val="0"/>
      </c:bar3DChart>
      <c:catAx>
        <c:axId val="4625048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62505440"/>
        <c:crosses val="autoZero"/>
        <c:auto val="1"/>
        <c:lblAlgn val="ctr"/>
        <c:lblOffset val="100"/>
        <c:noMultiLvlLbl val="0"/>
      </c:catAx>
      <c:valAx>
        <c:axId val="46250544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625048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7357782445068"/>
          <c:y val="0.27178746357492717"/>
          <c:w val="0.75138181394435333"/>
          <c:h val="0.51292371918077173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COOPERACION!$I$4</c:f>
              <c:strCache>
                <c:ptCount val="1"/>
                <c:pt idx="0">
                  <c:v>Ejecutado(2012-2015)</c:v>
                </c:pt>
              </c:strCache>
            </c:strRef>
          </c:tx>
          <c:spPr>
            <a:solidFill>
              <a:srgbClr val="0099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2.3590893634830765E-3"/>
                  <c:y val="2.0377374088081509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COOPERACION!$B$5</c:f>
              <c:numCache>
                <c:formatCode>General</c:formatCode>
                <c:ptCount val="1"/>
                <c:pt idx="0">
                  <c:v>541</c:v>
                </c:pt>
              </c:numCache>
            </c:numRef>
          </c:cat>
          <c:val>
            <c:numRef>
              <c:f>COOPERACION!$I$5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</c:ser>
        <c:ser>
          <c:idx val="0"/>
          <c:order val="1"/>
          <c:tx>
            <c:strRef>
              <c:f>COOPERACION!$H$4</c:f>
              <c:strCache>
                <c:ptCount val="1"/>
                <c:pt idx="0">
                  <c:v>Programado (2012 - 2014)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COOPERACION!$B$5</c:f>
              <c:numCache>
                <c:formatCode>General</c:formatCode>
                <c:ptCount val="1"/>
                <c:pt idx="0">
                  <c:v>541</c:v>
                </c:pt>
              </c:numCache>
            </c:numRef>
          </c:cat>
          <c:val>
            <c:numRef>
              <c:f>COOPERACION!$H$5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462508240"/>
        <c:axId val="462508800"/>
      </c:barChart>
      <c:catAx>
        <c:axId val="462508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No. META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462508800"/>
        <c:crosses val="autoZero"/>
        <c:auto val="1"/>
        <c:lblAlgn val="ctr"/>
        <c:lblOffset val="100"/>
        <c:noMultiLvlLbl val="0"/>
      </c:catAx>
      <c:valAx>
        <c:axId val="462508800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4625082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  <c:userShapes r:id="rId2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90000"/>
          </a:schemeClr>
        </a:solidFill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339933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1.325733355256347E-2"/>
                  <c:y val="0.180555555555555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666605769406435E-2"/>
                  <c:y val="0.199074074074074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 sz="1200"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COOPERACION!$H$4:$I$4</c:f>
              <c:strCache>
                <c:ptCount val="2"/>
                <c:pt idx="0">
                  <c:v>Programado (2012 - 2014)</c:v>
                </c:pt>
                <c:pt idx="1">
                  <c:v>Ejecutado(2012-2015)</c:v>
                </c:pt>
              </c:strCache>
            </c:strRef>
          </c:cat>
          <c:val>
            <c:numRef>
              <c:f>(COOPERACION!$H$7,COOPERACION!$J$7)</c:f>
              <c:numCache>
                <c:formatCode>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62511040"/>
        <c:axId val="462511600"/>
        <c:axId val="0"/>
      </c:bar3DChart>
      <c:catAx>
        <c:axId val="4625110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62511600"/>
        <c:crosses val="autoZero"/>
        <c:auto val="1"/>
        <c:lblAlgn val="ctr"/>
        <c:lblOffset val="100"/>
        <c:noMultiLvlLbl val="0"/>
      </c:catAx>
      <c:valAx>
        <c:axId val="46251160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625110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339933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1.8163671227334949E-2"/>
                  <c:y val="0.229166666666666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1711974917461137E-2"/>
                  <c:y val="0.2377998713195869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EDUCACION!$H$4:$I$4</c:f>
              <c:strCache>
                <c:ptCount val="2"/>
                <c:pt idx="0">
                  <c:v>Programado (2012 - 2014)</c:v>
                </c:pt>
                <c:pt idx="1">
                  <c:v>Ejecutado(2012-2014)</c:v>
                </c:pt>
              </c:strCache>
            </c:strRef>
          </c:cat>
          <c:val>
            <c:numRef>
              <c:f>('FUNCION P.'!$H$14,'FUNCION P.'!$J$14)</c:f>
              <c:numCache>
                <c:formatCode>0%</c:formatCode>
                <c:ptCount val="2"/>
                <c:pt idx="0">
                  <c:v>1</c:v>
                </c:pt>
                <c:pt idx="1">
                  <c:v>0.97513062700964626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62513840"/>
        <c:axId val="462514400"/>
        <c:axId val="0"/>
      </c:bar3DChart>
      <c:catAx>
        <c:axId val="4625138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62514400"/>
        <c:crosses val="autoZero"/>
        <c:auto val="1"/>
        <c:lblAlgn val="ctr"/>
        <c:lblOffset val="100"/>
        <c:noMultiLvlLbl val="0"/>
      </c:catAx>
      <c:valAx>
        <c:axId val="462514400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4625138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34937843971371E-2"/>
          <c:y val="4.6723716497463125E-2"/>
          <c:w val="0.83900198967064599"/>
          <c:h val="0.8674184714252490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'FUNCION P.'!$I$4</c:f>
              <c:strCache>
                <c:ptCount val="1"/>
                <c:pt idx="0">
                  <c:v>Ejecutado (2012-2014)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</c:dPt>
          <c:dLbls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'FUNCION P.'!$B$5:$B$12</c:f>
              <c:numCache>
                <c:formatCode>General</c:formatCode>
                <c:ptCount val="8"/>
                <c:pt idx="0">
                  <c:v>534</c:v>
                </c:pt>
                <c:pt idx="1">
                  <c:v>536</c:v>
                </c:pt>
                <c:pt idx="2">
                  <c:v>531</c:v>
                </c:pt>
                <c:pt idx="3">
                  <c:v>519</c:v>
                </c:pt>
                <c:pt idx="4">
                  <c:v>522</c:v>
                </c:pt>
                <c:pt idx="5">
                  <c:v>530</c:v>
                </c:pt>
                <c:pt idx="6">
                  <c:v>518</c:v>
                </c:pt>
                <c:pt idx="7">
                  <c:v>535</c:v>
                </c:pt>
              </c:numCache>
            </c:numRef>
          </c:cat>
          <c:val>
            <c:numRef>
              <c:f>'FUNCION P.'!$I$5:$I$12</c:f>
              <c:numCache>
                <c:formatCode>0%</c:formatCode>
                <c:ptCount val="8"/>
                <c:pt idx="0">
                  <c:v>0.83499999999999996</c:v>
                </c:pt>
                <c:pt idx="1">
                  <c:v>0.90000000000000013</c:v>
                </c:pt>
                <c:pt idx="2">
                  <c:v>0.9375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462934592"/>
        <c:axId val="462935152"/>
      </c:barChart>
      <c:catAx>
        <c:axId val="46293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No. META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462935152"/>
        <c:crosses val="autoZero"/>
        <c:auto val="1"/>
        <c:lblAlgn val="ctr"/>
        <c:lblOffset val="100"/>
        <c:noMultiLvlLbl val="0"/>
      </c:catAx>
      <c:valAx>
        <c:axId val="462935152"/>
        <c:scaling>
          <c:orientation val="minMax"/>
          <c:max val="1.03"/>
        </c:scaling>
        <c:delete val="1"/>
        <c:axPos val="b"/>
        <c:numFmt formatCode="0%" sourceLinked="1"/>
        <c:majorTickMark val="out"/>
        <c:minorTickMark val="none"/>
        <c:tickLblPos val="nextTo"/>
        <c:crossAx val="4629345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  <c:userShapes r:id="rId2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994917302003939E-2"/>
          <c:y val="0.30655610905779707"/>
          <c:w val="0.84992510082581152"/>
          <c:h val="0.509802560394235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PRENSA!$I$4</c:f>
              <c:strCache>
                <c:ptCount val="1"/>
                <c:pt idx="0">
                  <c:v>Ejecutado(2012-2015)</c:v>
                </c:pt>
              </c:strCache>
            </c:strRef>
          </c:tx>
          <c:spPr>
            <a:solidFill>
              <a:srgbClr val="FFC000"/>
            </a:solidFill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"/>
                  <c:y val="5.45330606680290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PRENSA!$B$5</c:f>
              <c:numCache>
                <c:formatCode>General</c:formatCode>
                <c:ptCount val="1"/>
                <c:pt idx="0">
                  <c:v>537</c:v>
                </c:pt>
              </c:numCache>
            </c:numRef>
          </c:cat>
          <c:val>
            <c:numRef>
              <c:f>PRENSA!$I$5</c:f>
              <c:numCache>
                <c:formatCode>0%</c:formatCode>
                <c:ptCount val="1"/>
                <c:pt idx="0">
                  <c:v>0.75000000000000011</c:v>
                </c:pt>
              </c:numCache>
            </c:numRef>
          </c:val>
        </c:ser>
        <c:ser>
          <c:idx val="0"/>
          <c:order val="1"/>
          <c:tx>
            <c:strRef>
              <c:f>PRENSA!$H$4</c:f>
              <c:strCache>
                <c:ptCount val="1"/>
                <c:pt idx="0">
                  <c:v>Programado (2012 - 2014)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PRENSA!$B$5</c:f>
              <c:numCache>
                <c:formatCode>General</c:formatCode>
                <c:ptCount val="1"/>
                <c:pt idx="0">
                  <c:v>537</c:v>
                </c:pt>
              </c:numCache>
            </c:numRef>
          </c:cat>
          <c:val>
            <c:numRef>
              <c:f>PRENSA!$H$5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462937952"/>
        <c:axId val="462938512"/>
      </c:barChart>
      <c:catAx>
        <c:axId val="462937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No. META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462938512"/>
        <c:crosses val="autoZero"/>
        <c:auto val="1"/>
        <c:lblAlgn val="ctr"/>
        <c:lblOffset val="100"/>
        <c:noMultiLvlLbl val="0"/>
      </c:catAx>
      <c:valAx>
        <c:axId val="462938512"/>
        <c:scaling>
          <c:orientation val="minMax"/>
          <c:max val="1.03"/>
        </c:scaling>
        <c:delete val="1"/>
        <c:axPos val="b"/>
        <c:numFmt formatCode="0%" sourceLinked="1"/>
        <c:majorTickMark val="out"/>
        <c:minorTickMark val="none"/>
        <c:tickLblPos val="nextTo"/>
        <c:crossAx val="4629379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1">
    <c:autoUpdate val="0"/>
  </c:externalData>
  <c:userShapes r:id="rId2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1.764054141119684E-2"/>
                  <c:y val="0.253443526170798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501951340589467E-2"/>
                  <c:y val="0.269972451790633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 sz="1200"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PRENSA!$H$4:$I$4</c:f>
              <c:strCache>
                <c:ptCount val="2"/>
                <c:pt idx="0">
                  <c:v>Programado (2012 - 2014)</c:v>
                </c:pt>
                <c:pt idx="1">
                  <c:v>Ejecutado(2012-2015)</c:v>
                </c:pt>
              </c:strCache>
            </c:strRef>
          </c:cat>
          <c:val>
            <c:numRef>
              <c:f>(PRENSA!$H$7,PRENSA!$J$7)</c:f>
              <c:numCache>
                <c:formatCode>0%</c:formatCode>
                <c:ptCount val="2"/>
                <c:pt idx="0">
                  <c:v>1</c:v>
                </c:pt>
                <c:pt idx="1">
                  <c:v>0.75000000000000011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62940752"/>
        <c:axId val="462941312"/>
        <c:axId val="0"/>
      </c:bar3DChart>
      <c:catAx>
        <c:axId val="462940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62941312"/>
        <c:crosses val="autoZero"/>
        <c:auto val="1"/>
        <c:lblAlgn val="ctr"/>
        <c:lblOffset val="100"/>
        <c:noMultiLvlLbl val="0"/>
      </c:catAx>
      <c:valAx>
        <c:axId val="462941312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4629407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90000"/>
          </a:schemeClr>
        </a:solidFill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254371257335274E-2"/>
          <c:y val="0.14539768009446211"/>
          <c:w val="0.87834131789315995"/>
          <c:h val="0.76927537054569706"/>
        </c:manualLayout>
      </c:layout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1.7197096119015862E-2"/>
                  <c:y val="0.227649841574945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7382801470882935E-2"/>
                  <c:y val="0.201563619630443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 sz="1400"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GOBIERNO!$H$4:$I$4</c:f>
              <c:strCache>
                <c:ptCount val="2"/>
                <c:pt idx="0">
                  <c:v>Programado (2012 - 2015)</c:v>
                </c:pt>
                <c:pt idx="1">
                  <c:v>Ejecutado (2012-2014)</c:v>
                </c:pt>
              </c:strCache>
            </c:strRef>
          </c:cat>
          <c:val>
            <c:numRef>
              <c:f>(GOBIERNO!$H$54,GOBIERNO!$J$54)</c:f>
              <c:numCache>
                <c:formatCode>0%</c:formatCode>
                <c:ptCount val="2"/>
                <c:pt idx="0">
                  <c:v>1</c:v>
                </c:pt>
                <c:pt idx="1">
                  <c:v>0.90236210066371136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62943552"/>
        <c:axId val="462944112"/>
        <c:axId val="0"/>
      </c:bar3DChart>
      <c:catAx>
        <c:axId val="4629435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62944112"/>
        <c:crosses val="autoZero"/>
        <c:auto val="1"/>
        <c:lblAlgn val="ctr"/>
        <c:lblOffset val="100"/>
        <c:noMultiLvlLbl val="0"/>
      </c:catAx>
      <c:valAx>
        <c:axId val="462944112"/>
        <c:scaling>
          <c:orientation val="minMax"/>
          <c:min val="0.2"/>
        </c:scaling>
        <c:delete val="1"/>
        <c:axPos val="l"/>
        <c:numFmt formatCode="0%" sourceLinked="1"/>
        <c:majorTickMark val="none"/>
        <c:minorTickMark val="none"/>
        <c:tickLblPos val="nextTo"/>
        <c:crossAx val="4629435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83966032060918"/>
          <c:y val="6.2333940421485858E-2"/>
          <c:w val="0.73736854703806587"/>
          <c:h val="0.87331729620559029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GOBIERNO!$I$4</c:f>
              <c:strCache>
                <c:ptCount val="1"/>
                <c:pt idx="0">
                  <c:v>Ejecutado (2012-2014)</c:v>
                </c:pt>
              </c:strCache>
            </c:strRef>
          </c:tx>
          <c:spPr>
            <a:solidFill>
              <a:srgbClr val="0099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99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GOBIERNO!$B$28:$B$50</c:f>
              <c:numCache>
                <c:formatCode>General</c:formatCode>
                <c:ptCount val="23"/>
                <c:pt idx="0">
                  <c:v>320</c:v>
                </c:pt>
                <c:pt idx="1">
                  <c:v>321</c:v>
                </c:pt>
                <c:pt idx="2">
                  <c:v>325</c:v>
                </c:pt>
                <c:pt idx="3">
                  <c:v>501</c:v>
                </c:pt>
                <c:pt idx="4">
                  <c:v>502</c:v>
                </c:pt>
                <c:pt idx="5">
                  <c:v>503</c:v>
                </c:pt>
                <c:pt idx="6">
                  <c:v>504</c:v>
                </c:pt>
                <c:pt idx="7">
                  <c:v>505</c:v>
                </c:pt>
                <c:pt idx="8">
                  <c:v>506</c:v>
                </c:pt>
                <c:pt idx="9">
                  <c:v>507</c:v>
                </c:pt>
                <c:pt idx="10">
                  <c:v>508</c:v>
                </c:pt>
                <c:pt idx="11">
                  <c:v>510</c:v>
                </c:pt>
                <c:pt idx="12">
                  <c:v>511</c:v>
                </c:pt>
                <c:pt idx="13">
                  <c:v>512</c:v>
                </c:pt>
                <c:pt idx="14">
                  <c:v>513</c:v>
                </c:pt>
                <c:pt idx="15">
                  <c:v>514</c:v>
                </c:pt>
                <c:pt idx="16">
                  <c:v>515</c:v>
                </c:pt>
                <c:pt idx="17">
                  <c:v>517</c:v>
                </c:pt>
                <c:pt idx="18">
                  <c:v>546</c:v>
                </c:pt>
                <c:pt idx="19">
                  <c:v>551</c:v>
                </c:pt>
                <c:pt idx="20">
                  <c:v>556</c:v>
                </c:pt>
                <c:pt idx="21">
                  <c:v>114</c:v>
                </c:pt>
                <c:pt idx="22">
                  <c:v>270</c:v>
                </c:pt>
              </c:numCache>
            </c:numRef>
          </c:cat>
          <c:val>
            <c:numRef>
              <c:f>GOBIERNO!$I$28:$I$50</c:f>
              <c:numCache>
                <c:formatCode>0%</c:formatCode>
                <c:ptCount val="2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axId val="462947472"/>
        <c:axId val="462948032"/>
      </c:barChart>
      <c:catAx>
        <c:axId val="462947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No. META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462948032"/>
        <c:crosses val="autoZero"/>
        <c:auto val="1"/>
        <c:lblAlgn val="ctr"/>
        <c:lblOffset val="100"/>
        <c:noMultiLvlLbl val="0"/>
      </c:catAx>
      <c:valAx>
        <c:axId val="462948032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4629474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accent6">
            <a:lumMod val="40000"/>
            <a:lumOff val="60000"/>
          </a:schemeClr>
        </a:solidFill>
        <a:ln>
          <a:noFill/>
        </a:ln>
        <a:effectLst/>
        <a:sp3d/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7331034355705151E-2"/>
          <c:y val="3.3963811848359719E-2"/>
          <c:w val="0.93628661283904369"/>
          <c:h val="0.824752829463195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PROGRAMAS!$L$6</c:f>
              <c:strCache>
                <c:ptCount val="1"/>
                <c:pt idx="0">
                  <c:v>Programado_ Cuatrienio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.0" sourceLinked="0"/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 sz="900"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PROGRAMAS!$K$7:$K$16</c:f>
              <c:strCache>
                <c:ptCount val="10"/>
                <c:pt idx="0">
                  <c:v>1. INICIO PAREJO DE LA VIDA </c:v>
                </c:pt>
                <c:pt idx="1">
                  <c:v>2. ALIANZA POR LA INFANCIA</c:v>
                </c:pt>
                <c:pt idx="2">
                  <c:v>3. VIVE Y CRECE ADOLESCENCIA</c:v>
                </c:pt>
                <c:pt idx="3">
                  <c:v>4. JOVENES CONSTRUCTORES DE PAZ</c:v>
                </c:pt>
                <c:pt idx="4">
                  <c:v>5. ADULTAS Y ADULTOS CON EQUIDAD</c:v>
                </c:pt>
                <c:pt idx="5">
                  <c:v>6. VEJEZ DIVINO TESORO</c:v>
                </c:pt>
                <c:pt idx="6">
                  <c:v>7. FAMILIAS FORJADORAS DE SOCIEDAD</c:v>
                </c:pt>
                <c:pt idx="7">
                  <c:v>8. MUJERES LIDERES Y LIBRES DE VIOLENCIA</c:v>
                </c:pt>
                <c:pt idx="8">
                  <c:v>9. EQUIPAMIENTO SOCIAL PARA EL DESARROLLO INTEGRAL</c:v>
                </c:pt>
                <c:pt idx="9">
                  <c:v>10. VICTIMAS DEL CONFLICTO ARMADO CON GARANTIA DE DERECHOS</c:v>
                </c:pt>
              </c:strCache>
            </c:strRef>
          </c:cat>
          <c:val>
            <c:numRef>
              <c:f>PROGRAMAS!$L$7:$L$16</c:f>
              <c:numCache>
                <c:formatCode>0.00</c:formatCode>
                <c:ptCount val="10"/>
                <c:pt idx="0">
                  <c:v>3.3940000000000001</c:v>
                </c:pt>
                <c:pt idx="1">
                  <c:v>5.6610000000000005</c:v>
                </c:pt>
                <c:pt idx="2">
                  <c:v>7.5500000000000007</c:v>
                </c:pt>
                <c:pt idx="3">
                  <c:v>6.370400000000001</c:v>
                </c:pt>
                <c:pt idx="4">
                  <c:v>3.3270000000000004</c:v>
                </c:pt>
                <c:pt idx="5">
                  <c:v>2.6306400000000005</c:v>
                </c:pt>
                <c:pt idx="6">
                  <c:v>7.7260000000000009</c:v>
                </c:pt>
                <c:pt idx="7">
                  <c:v>1.4940000000000002</c:v>
                </c:pt>
                <c:pt idx="8">
                  <c:v>1.8254799999999998</c:v>
                </c:pt>
                <c:pt idx="9">
                  <c:v>9.525999999999998</c:v>
                </c:pt>
              </c:numCache>
            </c:numRef>
          </c:val>
          <c:shape val="cylinder"/>
        </c:ser>
        <c:ser>
          <c:idx val="3"/>
          <c:order val="2"/>
          <c:tx>
            <c:strRef>
              <c:f>PROGRAMAS!$N$6</c:f>
              <c:strCache>
                <c:ptCount val="1"/>
                <c:pt idx="0">
                  <c:v>Ejecución_Programado</c:v>
                </c:pt>
              </c:strCache>
            </c:strRef>
          </c:tx>
          <c:spPr>
            <a:solidFill>
              <a:srgbClr val="FF7415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1175786207209869E-2"/>
                  <c:y val="-8.85935769656708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984866379506160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381839655407341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587893103604876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587893103604876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5.5878931036049276E-3"/>
                  <c:y val="-4.429678848283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117578620720975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4.1909198277035936E-3"/>
                  <c:y val="-4.42967884828349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9.778812931308623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PROGRAMAS!$K$7:$K$16</c:f>
              <c:strCache>
                <c:ptCount val="10"/>
                <c:pt idx="0">
                  <c:v>1. INICIO PAREJO DE LA VIDA </c:v>
                </c:pt>
                <c:pt idx="1">
                  <c:v>2. ALIANZA POR LA INFANCIA</c:v>
                </c:pt>
                <c:pt idx="2">
                  <c:v>3. VIVE Y CRECE ADOLESCENCIA</c:v>
                </c:pt>
                <c:pt idx="3">
                  <c:v>4. JOVENES CONSTRUCTORES DE PAZ</c:v>
                </c:pt>
                <c:pt idx="4">
                  <c:v>5. ADULTAS Y ADULTOS CON EQUIDAD</c:v>
                </c:pt>
                <c:pt idx="5">
                  <c:v>6. VEJEZ DIVINO TESORO</c:v>
                </c:pt>
                <c:pt idx="6">
                  <c:v>7. FAMILIAS FORJADORAS DE SOCIEDAD</c:v>
                </c:pt>
                <c:pt idx="7">
                  <c:v>8. MUJERES LIDERES Y LIBRES DE VIOLENCIA</c:v>
                </c:pt>
                <c:pt idx="8">
                  <c:v>9. EQUIPAMIENTO SOCIAL PARA EL DESARROLLO INTEGRAL</c:v>
                </c:pt>
                <c:pt idx="9">
                  <c:v>10. VICTIMAS DEL CONFLICTO ARMADO CON GARANTIA DE DERECHOS</c:v>
                </c:pt>
              </c:strCache>
            </c:strRef>
          </c:cat>
          <c:val>
            <c:numRef>
              <c:f>PROGRAMAS!$N$7:$N$16</c:f>
              <c:numCache>
                <c:formatCode>0.00</c:formatCode>
                <c:ptCount val="10"/>
                <c:pt idx="0">
                  <c:v>2.858426718350159</c:v>
                </c:pt>
                <c:pt idx="1">
                  <c:v>4.5778360558937248</c:v>
                </c:pt>
                <c:pt idx="2">
                  <c:v>6.4666797915119325</c:v>
                </c:pt>
                <c:pt idx="3">
                  <c:v>5.2913024707630578</c:v>
                </c:pt>
                <c:pt idx="4">
                  <c:v>2.3661329092589036</c:v>
                </c:pt>
                <c:pt idx="5">
                  <c:v>2.4679618987692828</c:v>
                </c:pt>
                <c:pt idx="6">
                  <c:v>6.8146618744407084</c:v>
                </c:pt>
                <c:pt idx="7">
                  <c:v>1.1544500002458693</c:v>
                </c:pt>
                <c:pt idx="8">
                  <c:v>1.2512828571428571</c:v>
                </c:pt>
                <c:pt idx="9">
                  <c:v>7.7377855238095252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8770272"/>
        <c:axId val="258770832"/>
        <c:axId val="0"/>
        <c:extLst>
          <c:ext xmlns:c15="http://schemas.microsoft.com/office/drawing/2012/chart" uri="{02D57815-91ED-43cb-92C2-25804820EDAC}">
            <c15:filteredBar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PROGRAMAS!$M$6</c15:sqref>
                        </c15:formulaRef>
                      </c:ext>
                    </c:extLst>
                    <c:strCache>
                      <c:ptCount val="1"/>
                      <c:pt idx="0">
                        <c:v>Programado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</c:spPr>
                <c:invertIfNegative val="0"/>
                <c:dLbls>
                  <c:spPr>
                    <a:noFill/>
                    <a:ln w="25400">
                      <a:noFill/>
                    </a:ln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lang="es-ES" sz="900" b="0" i="0" u="none" strike="noStrike" kern="1200" baseline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CO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PROGRAMAS!$K$7:$K$16</c15:sqref>
                        </c15:formulaRef>
                      </c:ext>
                    </c:extLst>
                    <c:strCache>
                      <c:ptCount val="10"/>
                      <c:pt idx="0">
                        <c:v>1. INICIO PAREJO DE LA VIDA </c:v>
                      </c:pt>
                      <c:pt idx="1">
                        <c:v>2. ALIANZA POR LA INFANCIA</c:v>
                      </c:pt>
                      <c:pt idx="2">
                        <c:v>3. VIVE Y CRECE ADOLESCENCIA</c:v>
                      </c:pt>
                      <c:pt idx="3">
                        <c:v>4. JOVENES CONSTRUCTORES DE PAZ</c:v>
                      </c:pt>
                      <c:pt idx="4">
                        <c:v>5. ADULTAS Y ADULTOS CON EQUIDAD</c:v>
                      </c:pt>
                      <c:pt idx="5">
                        <c:v>6. VEJEZ DIVINO TESORO</c:v>
                      </c:pt>
                      <c:pt idx="6">
                        <c:v>7. FAMILIAS FORJADORAS DE SOCIEDAD</c:v>
                      </c:pt>
                      <c:pt idx="7">
                        <c:v>8. MUJERES LIDERES Y LIBRES DE VIOLENCIA</c:v>
                      </c:pt>
                      <c:pt idx="8">
                        <c:v>9. EQUIPAMIENTO SOCIAL PARA EL DESARROLLO INTEGRAL</c:v>
                      </c:pt>
                      <c:pt idx="9">
                        <c:v>10. VICTIMAS DEL CONFLICTO ARMADO CON GARANTIA DE DERECHOS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PROGRAMAS!$M$7:$M$16</c15:sqref>
                        </c15:formulaRef>
                      </c:ext>
                    </c:extLst>
                    <c:numCache>
                      <c:formatCode>0.0</c:formatCode>
                      <c:ptCount val="10"/>
                      <c:pt idx="0">
                        <c:v>3.3940000000000001</c:v>
                      </c:pt>
                      <c:pt idx="1">
                        <c:v>5.6610000000000005</c:v>
                      </c:pt>
                      <c:pt idx="2">
                        <c:v>7.2200000000000006</c:v>
                      </c:pt>
                      <c:pt idx="3">
                        <c:v>6.700400000000001</c:v>
                      </c:pt>
                      <c:pt idx="4">
                        <c:v>2.8320000000000003</c:v>
                      </c:pt>
                      <c:pt idx="5">
                        <c:v>3.2906400000000007</c:v>
                      </c:pt>
                      <c:pt idx="6">
                        <c:v>7.5610000000000008</c:v>
                      </c:pt>
                      <c:pt idx="7">
                        <c:v>1.4940000000000002</c:v>
                      </c:pt>
                      <c:pt idx="8">
                        <c:v>1.8254799999999998</c:v>
                      </c:pt>
                      <c:pt idx="9">
                        <c:v>9.525999999999998</c:v>
                      </c:pt>
                    </c:numCache>
                  </c:numRef>
                </c:val>
                <c:shape val="cylinder"/>
              </c15:ser>
            </c15:filteredBarSeries>
          </c:ext>
        </c:extLst>
      </c:bar3DChart>
      <c:catAx>
        <c:axId val="258770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vert="horz"/>
          <a:lstStyle/>
          <a:p>
            <a:pPr>
              <a:defRPr sz="700"/>
            </a:pPr>
            <a:endParaRPr lang="es-CO"/>
          </a:p>
        </c:txPr>
        <c:crossAx val="258770832"/>
        <c:crosses val="autoZero"/>
        <c:auto val="1"/>
        <c:lblAlgn val="ctr"/>
        <c:lblOffset val="100"/>
        <c:noMultiLvlLbl val="0"/>
      </c:catAx>
      <c:valAx>
        <c:axId val="258770832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2587702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34937843971371E-2"/>
          <c:y val="3.0015748031496058E-2"/>
          <c:w val="0.87623428152562011"/>
          <c:h val="0.9056353919615470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GOBIERNO!$I$4</c:f>
              <c:strCache>
                <c:ptCount val="1"/>
                <c:pt idx="0">
                  <c:v>Ejecutado (2012-2014)</c:v>
                </c:pt>
              </c:strCache>
            </c:strRef>
          </c:tx>
          <c:spPr>
            <a:solidFill>
              <a:srgbClr val="0099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12"/>
              <c:layout>
                <c:manualLayout>
                  <c:x val="0"/>
                  <c:y val="5.45330606680290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GOBIERNO!$B$5:$B$27</c:f>
              <c:numCache>
                <c:formatCode>General</c:formatCode>
                <c:ptCount val="23"/>
                <c:pt idx="0">
                  <c:v>44</c:v>
                </c:pt>
                <c:pt idx="1">
                  <c:v>83</c:v>
                </c:pt>
                <c:pt idx="2">
                  <c:v>157</c:v>
                </c:pt>
                <c:pt idx="3">
                  <c:v>17</c:v>
                </c:pt>
                <c:pt idx="4">
                  <c:v>516</c:v>
                </c:pt>
                <c:pt idx="5">
                  <c:v>174</c:v>
                </c:pt>
                <c:pt idx="6">
                  <c:v>196</c:v>
                </c:pt>
                <c:pt idx="7">
                  <c:v>217</c:v>
                </c:pt>
                <c:pt idx="8">
                  <c:v>274</c:v>
                </c:pt>
                <c:pt idx="9">
                  <c:v>326</c:v>
                </c:pt>
                <c:pt idx="10">
                  <c:v>32</c:v>
                </c:pt>
                <c:pt idx="11">
                  <c:v>71</c:v>
                </c:pt>
                <c:pt idx="12">
                  <c:v>211</c:v>
                </c:pt>
                <c:pt idx="13">
                  <c:v>113</c:v>
                </c:pt>
                <c:pt idx="14">
                  <c:v>509</c:v>
                </c:pt>
                <c:pt idx="15">
                  <c:v>156</c:v>
                </c:pt>
                <c:pt idx="16">
                  <c:v>175</c:v>
                </c:pt>
                <c:pt idx="17">
                  <c:v>198</c:v>
                </c:pt>
                <c:pt idx="18">
                  <c:v>272</c:v>
                </c:pt>
                <c:pt idx="19">
                  <c:v>273</c:v>
                </c:pt>
                <c:pt idx="20">
                  <c:v>275</c:v>
                </c:pt>
                <c:pt idx="21">
                  <c:v>277</c:v>
                </c:pt>
                <c:pt idx="22">
                  <c:v>279</c:v>
                </c:pt>
              </c:numCache>
            </c:numRef>
          </c:cat>
          <c:val>
            <c:numRef>
              <c:f>GOBIERNO!$I$5:$I$27</c:f>
              <c:numCache>
                <c:formatCode>0%</c:formatCode>
                <c:ptCount val="23"/>
                <c:pt idx="0">
                  <c:v>0.42241379310344823</c:v>
                </c:pt>
                <c:pt idx="1">
                  <c:v>0.5</c:v>
                </c:pt>
                <c:pt idx="2">
                  <c:v>0.5</c:v>
                </c:pt>
                <c:pt idx="3">
                  <c:v>0.67241379310344829</c:v>
                </c:pt>
                <c:pt idx="4">
                  <c:v>0.7068965517241379</c:v>
                </c:pt>
                <c:pt idx="5">
                  <c:v>0.75</c:v>
                </c:pt>
                <c:pt idx="6">
                  <c:v>0.75</c:v>
                </c:pt>
                <c:pt idx="7">
                  <c:v>0.75</c:v>
                </c:pt>
                <c:pt idx="8">
                  <c:v>0.75</c:v>
                </c:pt>
                <c:pt idx="9">
                  <c:v>0.75000000000000011</c:v>
                </c:pt>
                <c:pt idx="10">
                  <c:v>0.76249999999999996</c:v>
                </c:pt>
                <c:pt idx="11">
                  <c:v>0.76249999999999996</c:v>
                </c:pt>
                <c:pt idx="12">
                  <c:v>0.79200000000000004</c:v>
                </c:pt>
                <c:pt idx="13">
                  <c:v>0.875</c:v>
                </c:pt>
                <c:pt idx="14">
                  <c:v>0.9568965517241379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0"/>
        <c:axId val="350757648"/>
        <c:axId val="350758208"/>
      </c:barChart>
      <c:catAx>
        <c:axId val="350757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No. META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350758208"/>
        <c:crosses val="autoZero"/>
        <c:auto val="1"/>
        <c:lblAlgn val="ctr"/>
        <c:lblOffset val="100"/>
        <c:noMultiLvlLbl val="0"/>
      </c:catAx>
      <c:valAx>
        <c:axId val="350758208"/>
        <c:scaling>
          <c:orientation val="minMax"/>
          <c:max val="1.03"/>
        </c:scaling>
        <c:delete val="1"/>
        <c:axPos val="b"/>
        <c:numFmt formatCode="0%" sourceLinked="1"/>
        <c:majorTickMark val="out"/>
        <c:minorTickMark val="none"/>
        <c:tickLblPos val="nextTo"/>
        <c:crossAx val="3507576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  <c:userShapes r:id="rId2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989501312335972E-2"/>
          <c:y val="0.1442243652127754"/>
          <c:w val="0.89545352098477349"/>
          <c:h val="0.7563074461156346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VIVIENDA!$I$4</c:f>
              <c:strCache>
                <c:ptCount val="1"/>
                <c:pt idx="0">
                  <c:v>Ejecutado (2012-2014)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Lbls>
            <c:dLbl>
              <c:idx val="5"/>
              <c:layout>
                <c:manualLayout>
                  <c:x val="0"/>
                  <c:y val="5.45330606680290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VIVIENDA!$B$5:$B$13</c:f>
              <c:numCache>
                <c:formatCode>General</c:formatCode>
                <c:ptCount val="9"/>
                <c:pt idx="0">
                  <c:v>206</c:v>
                </c:pt>
                <c:pt idx="1">
                  <c:v>212</c:v>
                </c:pt>
                <c:pt idx="2">
                  <c:v>209</c:v>
                </c:pt>
                <c:pt idx="3">
                  <c:v>208</c:v>
                </c:pt>
                <c:pt idx="4">
                  <c:v>204</c:v>
                </c:pt>
                <c:pt idx="5">
                  <c:v>205</c:v>
                </c:pt>
                <c:pt idx="6">
                  <c:v>207</c:v>
                </c:pt>
                <c:pt idx="7">
                  <c:v>210</c:v>
                </c:pt>
                <c:pt idx="8">
                  <c:v>318</c:v>
                </c:pt>
              </c:numCache>
            </c:numRef>
          </c:cat>
          <c:val>
            <c:numRef>
              <c:f>VIVIENDA!$I$5:$I$13</c:f>
              <c:numCache>
                <c:formatCode>0%</c:formatCode>
                <c:ptCount val="9"/>
                <c:pt idx="0">
                  <c:v>0.2026</c:v>
                </c:pt>
                <c:pt idx="1">
                  <c:v>0.42025862068965514</c:v>
                </c:pt>
                <c:pt idx="2">
                  <c:v>0.75133333333333341</c:v>
                </c:pt>
                <c:pt idx="3">
                  <c:v>0.94499999999999995</c:v>
                </c:pt>
                <c:pt idx="4">
                  <c:v>0.98399999999999999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350759328"/>
        <c:axId val="350759888"/>
      </c:barChart>
      <c:catAx>
        <c:axId val="350759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No. META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350759888"/>
        <c:crosses val="autoZero"/>
        <c:auto val="1"/>
        <c:lblAlgn val="ctr"/>
        <c:lblOffset val="100"/>
        <c:noMultiLvlLbl val="0"/>
      </c:catAx>
      <c:valAx>
        <c:axId val="350759888"/>
        <c:scaling>
          <c:orientation val="minMax"/>
          <c:max val="1.03"/>
        </c:scaling>
        <c:delete val="1"/>
        <c:axPos val="b"/>
        <c:numFmt formatCode="0%" sourceLinked="1"/>
        <c:majorTickMark val="out"/>
        <c:minorTickMark val="none"/>
        <c:tickLblPos val="nextTo"/>
        <c:crossAx val="3507593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  <c:userShapes r:id="rId2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</a:schemeClr>
        </a:solidFill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bg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FFD10D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3.2824694002561987E-2"/>
                  <c:y val="0.196189616629911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33699416147818E-2"/>
                  <c:y val="0.19546727640225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 sz="1400"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VIVIENDA!$H$4:$I$4</c:f>
              <c:strCache>
                <c:ptCount val="2"/>
                <c:pt idx="0">
                  <c:v>Programado (2012 - 2015)</c:v>
                </c:pt>
                <c:pt idx="1">
                  <c:v>Ejecutado (2012-2014)</c:v>
                </c:pt>
              </c:strCache>
            </c:strRef>
          </c:cat>
          <c:val>
            <c:numRef>
              <c:f>(VIVIENDA!$H$15,VIVIENDA!$J$15)</c:f>
              <c:numCache>
                <c:formatCode>0%</c:formatCode>
                <c:ptCount val="2"/>
                <c:pt idx="0">
                  <c:v>1</c:v>
                </c:pt>
                <c:pt idx="1">
                  <c:v>0.82040192583996463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0762128"/>
        <c:axId val="350762688"/>
        <c:axId val="0"/>
      </c:bar3DChart>
      <c:catAx>
        <c:axId val="350762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50762688"/>
        <c:crosses val="autoZero"/>
        <c:auto val="1"/>
        <c:lblAlgn val="ctr"/>
        <c:lblOffset val="100"/>
        <c:noMultiLvlLbl val="0"/>
      </c:catAx>
      <c:valAx>
        <c:axId val="350762688"/>
        <c:scaling>
          <c:orientation val="minMax"/>
          <c:min val="0.2"/>
        </c:scaling>
        <c:delete val="1"/>
        <c:axPos val="l"/>
        <c:numFmt formatCode="0%" sourceLinked="1"/>
        <c:majorTickMark val="none"/>
        <c:minorTickMark val="none"/>
        <c:tickLblPos val="nextTo"/>
        <c:crossAx val="3507621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22618973329848"/>
          <c:y val="0.16876829886710099"/>
          <c:w val="0.72392568534085533"/>
          <c:h val="0.7198522159252385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UAEGRDC!$I$4</c:f>
              <c:strCache>
                <c:ptCount val="1"/>
                <c:pt idx="0">
                  <c:v>Ejecutado(2012-2015)</c:v>
                </c:pt>
              </c:strCache>
            </c:strRef>
          </c:tx>
          <c:spPr>
            <a:solidFill>
              <a:srgbClr val="339933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3993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</c:dPt>
          <c:dLbls>
            <c:dLbl>
              <c:idx val="5"/>
              <c:layout>
                <c:manualLayout>
                  <c:x val="0"/>
                  <c:y val="-1.43755615453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UAEGRDC!$B$5:$B$10</c:f>
              <c:numCache>
                <c:formatCode>General</c:formatCode>
                <c:ptCount val="6"/>
                <c:pt idx="0">
                  <c:v>399</c:v>
                </c:pt>
                <c:pt idx="1">
                  <c:v>403</c:v>
                </c:pt>
                <c:pt idx="2">
                  <c:v>404</c:v>
                </c:pt>
                <c:pt idx="3">
                  <c:v>400</c:v>
                </c:pt>
                <c:pt idx="4">
                  <c:v>408</c:v>
                </c:pt>
                <c:pt idx="5">
                  <c:v>402</c:v>
                </c:pt>
              </c:numCache>
            </c:numRef>
          </c:cat>
          <c:val>
            <c:numRef>
              <c:f>UAEGRDC!$I$5:$I$10</c:f>
              <c:numCache>
                <c:formatCode>0%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9"/>
        <c:axId val="350764928"/>
        <c:axId val="350765488"/>
      </c:barChart>
      <c:catAx>
        <c:axId val="35076492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No. META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350765488"/>
        <c:crosses val="autoZero"/>
        <c:auto val="1"/>
        <c:lblAlgn val="ctr"/>
        <c:lblOffset val="100"/>
        <c:noMultiLvlLbl val="0"/>
      </c:catAx>
      <c:valAx>
        <c:axId val="350765488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3507649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1">
    <c:autoUpdate val="0"/>
  </c:externalData>
  <c:userShapes r:id="rId2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90000"/>
          </a:schemeClr>
        </a:solidFill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33993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9.5788772672072715E-3"/>
                  <c:y val="0.2934442981104230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0323578955615531E-2"/>
                  <c:y val="0.2963600190545576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UAEGRDC!$H$4:$I$4</c:f>
              <c:strCache>
                <c:ptCount val="2"/>
                <c:pt idx="0">
                  <c:v>Programado (2012 - 2014)</c:v>
                </c:pt>
                <c:pt idx="1">
                  <c:v>Ejecutado(2012-2015)</c:v>
                </c:pt>
              </c:strCache>
            </c:strRef>
          </c:cat>
          <c:val>
            <c:numRef>
              <c:f>(UAEGRDC!$H$13,UAEGRDC!$J$13)</c:f>
              <c:numCache>
                <c:formatCode>0.0%</c:formatCode>
                <c:ptCount val="2"/>
                <c:pt idx="0">
                  <c:v>0.99999999999999978</c:v>
                </c:pt>
                <c:pt idx="1">
                  <c:v>0.99999999999999978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0767728"/>
        <c:axId val="350768288"/>
        <c:axId val="0"/>
      </c:bar3DChart>
      <c:catAx>
        <c:axId val="350767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50768288"/>
        <c:crosses val="autoZero"/>
        <c:auto val="1"/>
        <c:lblAlgn val="ctr"/>
        <c:lblOffset val="100"/>
        <c:noMultiLvlLbl val="0"/>
      </c:catAx>
      <c:valAx>
        <c:axId val="350768288"/>
        <c:scaling>
          <c:orientation val="minMax"/>
          <c:min val="0.2"/>
        </c:scaling>
        <c:delete val="1"/>
        <c:axPos val="l"/>
        <c:numFmt formatCode="0.0%" sourceLinked="1"/>
        <c:majorTickMark val="none"/>
        <c:minorTickMark val="none"/>
        <c:tickLblPos val="nextTo"/>
        <c:crossAx val="3507677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2.8419275686882871E-2"/>
                  <c:y val="0.218451235803499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666760192324423E-2"/>
                  <c:y val="0.236844107614555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 sz="1200"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EPC!$H$6:$I$6</c:f>
              <c:strCache>
                <c:ptCount val="2"/>
                <c:pt idx="0">
                  <c:v>Programado (2012 - 2015)</c:v>
                </c:pt>
                <c:pt idx="1">
                  <c:v>Ejecutado (2012-2014)</c:v>
                </c:pt>
              </c:strCache>
            </c:strRef>
          </c:cat>
          <c:val>
            <c:numRef>
              <c:f>(EPC!$H$19,EPC!$J$19)</c:f>
              <c:numCache>
                <c:formatCode>0.0%</c:formatCode>
                <c:ptCount val="2"/>
                <c:pt idx="0" formatCode="0%">
                  <c:v>1</c:v>
                </c:pt>
                <c:pt idx="1">
                  <c:v>0.75725669192165956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0770528"/>
        <c:axId val="350771088"/>
        <c:axId val="0"/>
      </c:bar3DChart>
      <c:catAx>
        <c:axId val="3507705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50771088"/>
        <c:crosses val="autoZero"/>
        <c:auto val="1"/>
        <c:lblAlgn val="ctr"/>
        <c:lblOffset val="100"/>
        <c:noMultiLvlLbl val="0"/>
      </c:catAx>
      <c:valAx>
        <c:axId val="350771088"/>
        <c:scaling>
          <c:orientation val="minMax"/>
          <c:max val="0.8"/>
          <c:min val="0.2"/>
        </c:scaling>
        <c:delete val="1"/>
        <c:axPos val="l"/>
        <c:numFmt formatCode="0%" sourceLinked="1"/>
        <c:majorTickMark val="none"/>
        <c:minorTickMark val="none"/>
        <c:tickLblPos val="nextTo"/>
        <c:crossAx val="3507705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262602009152827E-2"/>
          <c:y val="2.7628314521521324E-2"/>
          <c:w val="0.83995594123513384"/>
          <c:h val="0.9486713970639599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EPC!$I$6</c:f>
              <c:strCache>
                <c:ptCount val="1"/>
                <c:pt idx="0">
                  <c:v>Ejecutado (2012-2014)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EPC!$B$7:$B$17</c:f>
              <c:numCache>
                <c:formatCode>General</c:formatCode>
                <c:ptCount val="11"/>
                <c:pt idx="0">
                  <c:v>352</c:v>
                </c:pt>
                <c:pt idx="1">
                  <c:v>353</c:v>
                </c:pt>
                <c:pt idx="2">
                  <c:v>357</c:v>
                </c:pt>
                <c:pt idx="3">
                  <c:v>350</c:v>
                </c:pt>
                <c:pt idx="4">
                  <c:v>355</c:v>
                </c:pt>
                <c:pt idx="5">
                  <c:v>349</c:v>
                </c:pt>
                <c:pt idx="6">
                  <c:v>356</c:v>
                </c:pt>
                <c:pt idx="7">
                  <c:v>358</c:v>
                </c:pt>
                <c:pt idx="8">
                  <c:v>351</c:v>
                </c:pt>
                <c:pt idx="9">
                  <c:v>322</c:v>
                </c:pt>
                <c:pt idx="10">
                  <c:v>354</c:v>
                </c:pt>
              </c:numCache>
            </c:numRef>
          </c:cat>
          <c:val>
            <c:numRef>
              <c:f>EPC!$I$7:$I$17</c:f>
              <c:numCache>
                <c:formatCode>0%</c:formatCode>
                <c:ptCount val="11"/>
                <c:pt idx="0">
                  <c:v>0</c:v>
                </c:pt>
                <c:pt idx="1">
                  <c:v>0.375</c:v>
                </c:pt>
                <c:pt idx="2">
                  <c:v>0.40000000298023225</c:v>
                </c:pt>
                <c:pt idx="3">
                  <c:v>0.52833333333333332</c:v>
                </c:pt>
                <c:pt idx="4">
                  <c:v>0.73181428571428564</c:v>
                </c:pt>
                <c:pt idx="5">
                  <c:v>0.89030693069306932</c:v>
                </c:pt>
                <c:pt idx="6">
                  <c:v>0.89999999999999991</c:v>
                </c:pt>
                <c:pt idx="7">
                  <c:v>0.90000000149011616</c:v>
                </c:pt>
                <c:pt idx="8">
                  <c:v>0.93500000000000005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overlap val="-20"/>
        <c:axId val="244823824"/>
        <c:axId val="244824384"/>
        <c:extLst>
          <c:ext xmlns:c15="http://schemas.microsoft.com/office/drawing/2012/chart" uri="{02D57815-91ED-43cb-92C2-25804820EDAC}">
            <c15:filteredBarSeries>
              <c15:ser>
                <c:idx val="0"/>
                <c:order val="1"/>
                <c:tx>
                  <c:strRef>
                    <c:extLst>
                      <c:ext uri="{02D57815-91ED-43cb-92C2-25804820EDAC}">
                        <c15:formulaRef>
                          <c15:sqref>EPC!$H$6</c15:sqref>
                        </c15:formulaRef>
                      </c:ext>
                    </c:extLst>
                    <c:strCache>
                      <c:ptCount val="1"/>
                      <c:pt idx="0">
                        <c:v>Programado (2012 - 2015)</c:v>
                      </c:pt>
                    </c:strCache>
                  </c:strRef>
                </c:tx>
                <c:spPr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c:spPr>
                <c:invertIfNegative val="0"/>
                <c:dLbls>
                  <c:spPr>
                    <a:noFill/>
                    <a:ln w="25400">
                      <a:noFill/>
                    </a:ln>
                  </c:spPr>
                  <c:txPr>
                    <a:bodyPr rot="0" vert="horz"/>
                    <a:lstStyle/>
                    <a:p>
                      <a:pPr>
                        <a:defRPr/>
                      </a:pPr>
                      <a:endParaRPr lang="es-CO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EPC!$B$7:$B$17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352</c:v>
                      </c:pt>
                      <c:pt idx="1">
                        <c:v>353</c:v>
                      </c:pt>
                      <c:pt idx="2">
                        <c:v>357</c:v>
                      </c:pt>
                      <c:pt idx="3">
                        <c:v>350</c:v>
                      </c:pt>
                      <c:pt idx="4">
                        <c:v>355</c:v>
                      </c:pt>
                      <c:pt idx="5">
                        <c:v>349</c:v>
                      </c:pt>
                      <c:pt idx="6">
                        <c:v>356</c:v>
                      </c:pt>
                      <c:pt idx="7">
                        <c:v>358</c:v>
                      </c:pt>
                      <c:pt idx="8">
                        <c:v>351</c:v>
                      </c:pt>
                      <c:pt idx="9">
                        <c:v>322</c:v>
                      </c:pt>
                      <c:pt idx="10">
                        <c:v>354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EPC!$H$7:$H$17</c15:sqref>
                        </c15:formulaRef>
                      </c:ext>
                    </c:extLst>
                    <c:numCache>
                      <c:formatCode>0%</c:formatCode>
                      <c:ptCount val="11"/>
                      <c:pt idx="0">
                        <c:v>1</c:v>
                      </c:pt>
                      <c:pt idx="1">
                        <c:v>0.99999999999999978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1</c:v>
                      </c:pt>
                      <c:pt idx="5">
                        <c:v>1</c:v>
                      </c:pt>
                      <c:pt idx="6">
                        <c:v>0.99999999999999989</c:v>
                      </c:pt>
                      <c:pt idx="7">
                        <c:v>1</c:v>
                      </c:pt>
                      <c:pt idx="8">
                        <c:v>1</c:v>
                      </c:pt>
                      <c:pt idx="9">
                        <c:v>1</c:v>
                      </c:pt>
                      <c:pt idx="10">
                        <c:v>1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244823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No. META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244824384"/>
        <c:crosses val="autoZero"/>
        <c:auto val="1"/>
        <c:lblAlgn val="ctr"/>
        <c:lblOffset val="100"/>
        <c:noMultiLvlLbl val="0"/>
      </c:catAx>
      <c:valAx>
        <c:axId val="244824384"/>
        <c:scaling>
          <c:orientation val="minMax"/>
          <c:max val="1.03"/>
        </c:scaling>
        <c:delete val="1"/>
        <c:axPos val="b"/>
        <c:numFmt formatCode="0%" sourceLinked="1"/>
        <c:majorTickMark val="out"/>
        <c:minorTickMark val="none"/>
        <c:tickLblPos val="nextTo"/>
        <c:crossAx val="2448238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ysClr val="window" lastClr="FFFFFF"/>
    </a:solidFill>
    <a:ln w="6350"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1">
    <c:autoUpdate val="0"/>
  </c:externalData>
  <c:userShapes r:id="rId2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2.7893456138226348E-2"/>
                  <c:y val="0.2560602717366662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0277759972415196E-2"/>
                  <c:y val="0.26409711143516623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/>
                      <a:t>85%</a:t>
                    </a:r>
                    <a:endParaRPr lang="en-US" dirty="0"/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ICCU!$H$4:$I$4</c:f>
              <c:strCache>
                <c:ptCount val="2"/>
                <c:pt idx="0">
                  <c:v>Programado (2012 - 2014)</c:v>
                </c:pt>
                <c:pt idx="1">
                  <c:v>Ejecutado(2012-2015)</c:v>
                </c:pt>
              </c:strCache>
            </c:strRef>
          </c:cat>
          <c:val>
            <c:numRef>
              <c:f>(ICCU!$H$32,ICCU!$J$32)</c:f>
              <c:numCache>
                <c:formatCode>0%</c:formatCode>
                <c:ptCount val="2"/>
                <c:pt idx="0">
                  <c:v>1.0000000000000002</c:v>
                </c:pt>
                <c:pt idx="1">
                  <c:v>0.819953484759254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4826624"/>
        <c:axId val="244827184"/>
        <c:axId val="0"/>
      </c:bar3DChart>
      <c:catAx>
        <c:axId val="2448266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4827184"/>
        <c:crosses val="autoZero"/>
        <c:auto val="1"/>
        <c:lblAlgn val="ctr"/>
        <c:lblOffset val="100"/>
        <c:noMultiLvlLbl val="0"/>
      </c:catAx>
      <c:valAx>
        <c:axId val="244827184"/>
        <c:scaling>
          <c:orientation val="minMax"/>
          <c:min val="0.2"/>
        </c:scaling>
        <c:delete val="1"/>
        <c:axPos val="l"/>
        <c:numFmt formatCode="0%" sourceLinked="1"/>
        <c:majorTickMark val="none"/>
        <c:minorTickMark val="none"/>
        <c:tickLblPos val="nextTo"/>
        <c:crossAx val="2448266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61206340976965E-2"/>
          <c:y val="4.1010927434338387E-2"/>
          <c:w val="0.89545352098477349"/>
          <c:h val="0.94706458794397852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ICCU!$I$4</c:f>
              <c:strCache>
                <c:ptCount val="1"/>
                <c:pt idx="0">
                  <c:v>Ejecutado (2012-2014)</c:v>
                </c:pt>
              </c:strCache>
            </c:strRef>
          </c:tx>
          <c:spPr>
            <a:solidFill>
              <a:srgbClr val="0099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ICCU!$B$5:$B$27</c:f>
              <c:numCache>
                <c:formatCode>General</c:formatCode>
                <c:ptCount val="23"/>
                <c:pt idx="0">
                  <c:v>266</c:v>
                </c:pt>
                <c:pt idx="1">
                  <c:v>466</c:v>
                </c:pt>
                <c:pt idx="2">
                  <c:v>467</c:v>
                </c:pt>
                <c:pt idx="3">
                  <c:v>625</c:v>
                </c:pt>
                <c:pt idx="4">
                  <c:v>626</c:v>
                </c:pt>
                <c:pt idx="5">
                  <c:v>627</c:v>
                </c:pt>
                <c:pt idx="6">
                  <c:v>268</c:v>
                </c:pt>
                <c:pt idx="7">
                  <c:v>461</c:v>
                </c:pt>
                <c:pt idx="8">
                  <c:v>459</c:v>
                </c:pt>
                <c:pt idx="9">
                  <c:v>457</c:v>
                </c:pt>
                <c:pt idx="10">
                  <c:v>324</c:v>
                </c:pt>
                <c:pt idx="11">
                  <c:v>267</c:v>
                </c:pt>
                <c:pt idx="12">
                  <c:v>458</c:v>
                </c:pt>
                <c:pt idx="13">
                  <c:v>262</c:v>
                </c:pt>
                <c:pt idx="14">
                  <c:v>456</c:v>
                </c:pt>
                <c:pt idx="15">
                  <c:v>258</c:v>
                </c:pt>
                <c:pt idx="16">
                  <c:v>259</c:v>
                </c:pt>
                <c:pt idx="17">
                  <c:v>261</c:v>
                </c:pt>
                <c:pt idx="18">
                  <c:v>263</c:v>
                </c:pt>
                <c:pt idx="19">
                  <c:v>265</c:v>
                </c:pt>
                <c:pt idx="20">
                  <c:v>452</c:v>
                </c:pt>
                <c:pt idx="21">
                  <c:v>453</c:v>
                </c:pt>
                <c:pt idx="22">
                  <c:v>454</c:v>
                </c:pt>
              </c:numCache>
            </c:numRef>
          </c:cat>
          <c:val>
            <c:numRef>
              <c:f>ICCU!$I$5:$I$27</c:f>
              <c:numCache>
                <c:formatCode>0%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 formatCode="0.0%">
                  <c:v>0</c:v>
                </c:pt>
                <c:pt idx="4" formatCode="0.0%">
                  <c:v>0</c:v>
                </c:pt>
                <c:pt idx="5" formatCode="0.0%">
                  <c:v>0</c:v>
                </c:pt>
                <c:pt idx="6">
                  <c:v>0.2857142857142857</c:v>
                </c:pt>
                <c:pt idx="7">
                  <c:v>0.5</c:v>
                </c:pt>
                <c:pt idx="8">
                  <c:v>0.75000000000000011</c:v>
                </c:pt>
                <c:pt idx="9">
                  <c:v>0.75882352941176467</c:v>
                </c:pt>
                <c:pt idx="10">
                  <c:v>0.76</c:v>
                </c:pt>
                <c:pt idx="11">
                  <c:v>0.86</c:v>
                </c:pt>
                <c:pt idx="12">
                  <c:v>0.94827586206896564</c:v>
                </c:pt>
                <c:pt idx="13">
                  <c:v>0.95999999999999985</c:v>
                </c:pt>
                <c:pt idx="14">
                  <c:v>0.96123943704954329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244830544"/>
        <c:axId val="244831104"/>
      </c:barChart>
      <c:catAx>
        <c:axId val="244830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No. META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244831104"/>
        <c:crosses val="autoZero"/>
        <c:auto val="1"/>
        <c:lblAlgn val="ctr"/>
        <c:lblOffset val="100"/>
        <c:noMultiLvlLbl val="0"/>
      </c:catAx>
      <c:valAx>
        <c:axId val="244831104"/>
        <c:scaling>
          <c:orientation val="minMax"/>
          <c:max val="1.03"/>
        </c:scaling>
        <c:delete val="1"/>
        <c:axPos val="b"/>
        <c:numFmt formatCode="0%" sourceLinked="1"/>
        <c:majorTickMark val="out"/>
        <c:minorTickMark val="none"/>
        <c:tickLblPos val="nextTo"/>
        <c:crossAx val="2448305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1">
    <c:autoUpdate val="0"/>
  </c:externalData>
  <c:userShapes r:id="rId2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1.9444444444444393E-2"/>
                  <c:y val="0.137811499481970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7777777777777776E-2"/>
                  <c:y val="0.1554011420024771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87,8%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 sz="1100"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IDACO!$H$4:$I$4</c:f>
              <c:strCache>
                <c:ptCount val="2"/>
                <c:pt idx="0">
                  <c:v>Programado (2012 - 2014)</c:v>
                </c:pt>
                <c:pt idx="1">
                  <c:v>Ejecutado(2012-2015)</c:v>
                </c:pt>
              </c:strCache>
            </c:strRef>
          </c:cat>
          <c:val>
            <c:numRef>
              <c:f>(IDACO!$H$19,IDACO!$J$19)</c:f>
              <c:numCache>
                <c:formatCode>0.0%</c:formatCode>
                <c:ptCount val="2"/>
                <c:pt idx="0" formatCode="0%">
                  <c:v>1</c:v>
                </c:pt>
                <c:pt idx="1">
                  <c:v>0.85499245824484982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4832224"/>
        <c:axId val="244832784"/>
        <c:axId val="0"/>
      </c:bar3DChart>
      <c:catAx>
        <c:axId val="2448322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4832784"/>
        <c:crosses val="autoZero"/>
        <c:auto val="1"/>
        <c:lblAlgn val="ctr"/>
        <c:lblOffset val="100"/>
        <c:noMultiLvlLbl val="0"/>
      </c:catAx>
      <c:valAx>
        <c:axId val="244832784"/>
        <c:scaling>
          <c:orientation val="minMax"/>
          <c:min val="0.2"/>
        </c:scaling>
        <c:delete val="1"/>
        <c:axPos val="l"/>
        <c:numFmt formatCode="0%" sourceLinked="1"/>
        <c:majorTickMark val="none"/>
        <c:minorTickMark val="none"/>
        <c:tickLblPos val="nextTo"/>
        <c:crossAx val="2448322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accent6">
            <a:lumMod val="20000"/>
            <a:lumOff val="80000"/>
          </a:schemeClr>
        </a:solidFill>
        <a:ln>
          <a:noFill/>
        </a:ln>
        <a:effectLst/>
        <a:sp3d/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4904810944536966E-2"/>
          <c:y val="0.18778953323706235"/>
          <c:w val="0.93905722375024259"/>
          <c:h val="0.73383727034120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'OBJETIVO Y PLAN '!$L$34</c:f>
              <c:strCache>
                <c:ptCount val="1"/>
                <c:pt idx="0">
                  <c:v>PROGRAMADO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'OBJETIVO Y PLAN '!$L$63</c:f>
              <c:numCache>
                <c:formatCode>General</c:formatCode>
                <c:ptCount val="1"/>
              </c:numCache>
            </c:numRef>
          </c:cat>
          <c:val>
            <c:numRef>
              <c:f>'OBJETIVO Y PLAN '!$M$7</c:f>
              <c:numCache>
                <c:formatCode>0.0</c:formatCode>
                <c:ptCount val="1"/>
                <c:pt idx="0">
                  <c:v>16.571999999999971</c:v>
                </c:pt>
              </c:numCache>
            </c:numRef>
          </c:val>
          <c:shape val="cylinder"/>
        </c:ser>
        <c:ser>
          <c:idx val="1"/>
          <c:order val="2"/>
          <c:tx>
            <c:strRef>
              <c:f>'OBJETIVO Y PLAN '!$N$34</c:f>
              <c:strCache>
                <c:ptCount val="1"/>
                <c:pt idx="0">
                  <c:v>EJECUTADO </c:v>
                </c:pt>
              </c:strCache>
            </c:strRef>
          </c:tx>
          <c:spPr>
            <a:solidFill>
              <a:srgbClr val="FF7415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'OBJETIVO Y PLAN '!$L$63</c:f>
              <c:numCache>
                <c:formatCode>General</c:formatCode>
                <c:ptCount val="1"/>
              </c:numCache>
            </c:numRef>
          </c:cat>
          <c:val>
            <c:numRef>
              <c:f>'OBJETIVO Y PLAN '!$O$7</c:f>
              <c:numCache>
                <c:formatCode>0.0</c:formatCode>
                <c:ptCount val="1"/>
                <c:pt idx="0">
                  <c:v>13.720223985006005</c:v>
                </c:pt>
              </c:numCache>
            </c:numRef>
          </c:val>
          <c:shape val="cylinder"/>
        </c:ser>
        <c:ser>
          <c:idx val="4"/>
          <c:order val="3"/>
          <c:spPr>
            <a:solidFill>
              <a:srgbClr val="FF66CC">
                <a:alpha val="0"/>
              </a:srgbClr>
            </a:solidFill>
          </c:spPr>
          <c:invertIfNegative val="0"/>
          <c:cat>
            <c:numRef>
              <c:f>'OBJETIVO Y PLAN '!$L$63</c:f>
              <c:numCache>
                <c:formatCode>General</c:formatCode>
                <c:ptCount val="1"/>
              </c:numCache>
            </c:numRef>
          </c:cat>
          <c:val>
            <c:numRef>
              <c:f>'OBJETIVO Y PLAN '!$Q$6</c:f>
              <c:numCache>
                <c:formatCode>0.0</c:formatCode>
                <c:ptCount val="1"/>
              </c:numCache>
            </c:numRef>
          </c:val>
        </c:ser>
        <c:ser>
          <c:idx val="5"/>
          <c:order val="4"/>
          <c:tx>
            <c:strRef>
              <c:f>'OBJETIVO Y PLAN '!$Q$34</c:f>
              <c:strCache>
                <c:ptCount val="1"/>
                <c:pt idx="0">
                  <c:v>PROGRAMADO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'OBJETIVO Y PLAN '!$L$63</c:f>
              <c:numCache>
                <c:formatCode>General</c:formatCode>
                <c:ptCount val="1"/>
              </c:numCache>
            </c:numRef>
          </c:cat>
          <c:val>
            <c:numRef>
              <c:f>'OBJETIVO Y PLAN '!$R$7</c:f>
              <c:numCache>
                <c:formatCode>0.0</c:formatCode>
                <c:ptCount val="1"/>
                <c:pt idx="0">
                  <c:v>5.4162025515509429</c:v>
                </c:pt>
              </c:numCache>
            </c:numRef>
          </c:val>
          <c:shape val="cylinder"/>
        </c:ser>
        <c:ser>
          <c:idx val="6"/>
          <c:order val="5"/>
          <c:tx>
            <c:strRef>
              <c:f>'OBJETIVO Y PLAN '!$R$34</c:f>
              <c:strCache>
                <c:ptCount val="1"/>
                <c:pt idx="0">
                  <c:v>EJECUTADO</c:v>
                </c:pt>
              </c:strCache>
            </c:strRef>
          </c:tx>
          <c:spPr>
            <a:solidFill>
              <a:srgbClr val="FF7415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'OBJETIVO Y PLAN '!$L$63</c:f>
              <c:numCache>
                <c:formatCode>General</c:formatCode>
                <c:ptCount val="1"/>
              </c:numCache>
            </c:numRef>
          </c:cat>
          <c:val>
            <c:numRef>
              <c:f>'OBJETIVO Y PLAN '!$T$7</c:f>
              <c:numCache>
                <c:formatCode>0.0</c:formatCode>
                <c:ptCount val="1"/>
                <c:pt idx="0">
                  <c:v>3.8060341671142264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8235824"/>
        <c:axId val="258236384"/>
        <c:axId val="0"/>
        <c:extLst>
          <c:ext xmlns:c15="http://schemas.microsoft.com/office/drawing/2012/chart" uri="{02D57815-91ED-43cb-92C2-25804820EDAC}">
            <c15:filteredBar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'OBJETIVO Y PLAN '!$M$34</c15:sqref>
                        </c15:formulaRef>
                      </c:ext>
                    </c:extLst>
                    <c:strCache>
                      <c:ptCount val="1"/>
                      <c:pt idx="0">
                        <c:v>PROGRAMADO 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</c:spPr>
                <c:invertIfNegative val="0"/>
                <c:dLbls>
                  <c:dLbl>
                    <c:idx val="0"/>
                    <c:layout>
                      <c:manualLayout>
                        <c:x val="2.1314387211367681E-2"/>
                        <c:y val="-2.0449897750511398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</c:extLst>
                  </c:dLbl>
                  <c:spPr>
                    <a:noFill/>
                    <a:ln w="25400">
                      <a:noFill/>
                    </a:ln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lang="es-ES">
                          <a:solidFill>
                            <a:schemeClr val="bg1"/>
                          </a:solidFill>
                        </a:defRPr>
                      </a:pPr>
                      <a:endParaRPr lang="es-CO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'OBJETIVO Y PLAN '!$L$63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'OBJETIVO Y PLAN '!$N$7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16.571999999999971</c:v>
                      </c:pt>
                    </c:numCache>
                  </c:numRef>
                </c:val>
                <c:shape val="cylinder"/>
              </c15:ser>
            </c15:filteredBarSeries>
          </c:ext>
        </c:extLst>
      </c:bar3DChart>
      <c:catAx>
        <c:axId val="25823582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58236384"/>
        <c:crosses val="autoZero"/>
        <c:auto val="1"/>
        <c:lblAlgn val="ctr"/>
        <c:lblOffset val="100"/>
        <c:noMultiLvlLbl val="0"/>
      </c:catAx>
      <c:valAx>
        <c:axId val="25823638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582358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>
        <a:lumMod val="85000"/>
      </a:schemeClr>
    </a:solidFill>
    <a:ln w="6350">
      <a:noFill/>
    </a:ln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6294066182904"/>
          <c:y val="3.229603341835792E-2"/>
          <c:w val="0.72116154598322257"/>
          <c:h val="0.89749158995970579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IDACO!$I$4</c:f>
              <c:strCache>
                <c:ptCount val="1"/>
                <c:pt idx="0">
                  <c:v>Ejecutado (2012-2014)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3"/>
              <c:layout>
                <c:manualLayout>
                  <c:x val="0"/>
                  <c:y val="5.45330606680290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IDACO!$B$5:$B$16</c:f>
              <c:numCache>
                <c:formatCode>General</c:formatCode>
                <c:ptCount val="12"/>
                <c:pt idx="0">
                  <c:v>562</c:v>
                </c:pt>
                <c:pt idx="1">
                  <c:v>563</c:v>
                </c:pt>
                <c:pt idx="2">
                  <c:v>67</c:v>
                </c:pt>
                <c:pt idx="3">
                  <c:v>108</c:v>
                </c:pt>
                <c:pt idx="4">
                  <c:v>150</c:v>
                </c:pt>
                <c:pt idx="5">
                  <c:v>173</c:v>
                </c:pt>
                <c:pt idx="6">
                  <c:v>251</c:v>
                </c:pt>
                <c:pt idx="7">
                  <c:v>323</c:v>
                </c:pt>
                <c:pt idx="8">
                  <c:v>558</c:v>
                </c:pt>
                <c:pt idx="9">
                  <c:v>559</c:v>
                </c:pt>
                <c:pt idx="10">
                  <c:v>560</c:v>
                </c:pt>
                <c:pt idx="11">
                  <c:v>561</c:v>
                </c:pt>
              </c:numCache>
            </c:numRef>
          </c:cat>
          <c:val>
            <c:numRef>
              <c:f>IDACO!$I$5:$I$16</c:f>
              <c:numCache>
                <c:formatCode>0%</c:formatCode>
                <c:ptCount val="12"/>
                <c:pt idx="0">
                  <c:v>0</c:v>
                </c:pt>
                <c:pt idx="1">
                  <c:v>0.52500000000000002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0"/>
        <c:axId val="244835024"/>
        <c:axId val="244835584"/>
      </c:barChart>
      <c:catAx>
        <c:axId val="244835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No. META</a:t>
                </a:r>
              </a:p>
            </c:rich>
          </c:tx>
          <c:layout>
            <c:manualLayout>
              <c:xMode val="edge"/>
              <c:yMode val="edge"/>
              <c:x val="7.403890690134321E-2"/>
              <c:y val="0.4757365716609367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244835584"/>
        <c:crosses val="autoZero"/>
        <c:auto val="1"/>
        <c:lblAlgn val="ctr"/>
        <c:lblOffset val="100"/>
        <c:noMultiLvlLbl val="0"/>
      </c:catAx>
      <c:valAx>
        <c:axId val="244835584"/>
        <c:scaling>
          <c:orientation val="minMax"/>
          <c:max val="1.03"/>
        </c:scaling>
        <c:delete val="1"/>
        <c:axPos val="b"/>
        <c:numFmt formatCode="0%" sourceLinked="1"/>
        <c:majorTickMark val="out"/>
        <c:minorTickMark val="none"/>
        <c:tickLblPos val="nextTo"/>
        <c:crossAx val="2448350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1">
    <c:autoUpdate val="0"/>
  </c:externalData>
  <c:userShapes r:id="rId2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90000"/>
          </a:schemeClr>
        </a:solidFill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099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2.095907084575608E-2"/>
                  <c:y val="0.3073054281552686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/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5000120804655652E-2"/>
                  <c:y val="0.31601200398311496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dirty="0" smtClean="0"/>
                      <a:t>90%</a:t>
                    </a:r>
                    <a:endParaRPr lang="en-US" dirty="0"/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IDECUT!$H$5:$I$5</c:f>
              <c:strCache>
                <c:ptCount val="2"/>
                <c:pt idx="0">
                  <c:v>Programado (2012 - 2014)</c:v>
                </c:pt>
                <c:pt idx="1">
                  <c:v>Ejecutado(2012-2015)</c:v>
                </c:pt>
              </c:strCache>
            </c:strRef>
          </c:cat>
          <c:val>
            <c:numRef>
              <c:f>(IDECUT!$H$48,IDECUT!$J$48)</c:f>
              <c:numCache>
                <c:formatCode>0%</c:formatCode>
                <c:ptCount val="2"/>
                <c:pt idx="0">
                  <c:v>1</c:v>
                </c:pt>
                <c:pt idx="1">
                  <c:v>0.8885363845700216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4"/>
        <c:shape val="box"/>
        <c:axId val="244837824"/>
        <c:axId val="244838384"/>
        <c:axId val="0"/>
      </c:bar3DChart>
      <c:catAx>
        <c:axId val="2448378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4838384"/>
        <c:crosses val="autoZero"/>
        <c:auto val="1"/>
        <c:lblAlgn val="ctr"/>
        <c:lblOffset val="100"/>
        <c:noMultiLvlLbl val="0"/>
      </c:catAx>
      <c:valAx>
        <c:axId val="244838384"/>
        <c:scaling>
          <c:orientation val="minMax"/>
          <c:min val="0.2"/>
        </c:scaling>
        <c:delete val="1"/>
        <c:axPos val="l"/>
        <c:numFmt formatCode="0%" sourceLinked="1"/>
        <c:majorTickMark val="none"/>
        <c:minorTickMark val="none"/>
        <c:tickLblPos val="nextTo"/>
        <c:crossAx val="2448378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486184372584495E-2"/>
          <c:y val="3.9299789640759947E-2"/>
          <c:w val="0.89545352098477349"/>
          <c:h val="0.93488202876633952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IDECUT!$I$5</c:f>
              <c:strCache>
                <c:ptCount val="1"/>
                <c:pt idx="0">
                  <c:v>Ejecutado (2012-2014)</c:v>
                </c:pt>
              </c:strCache>
            </c:strRef>
          </c:tx>
          <c:spPr>
            <a:solidFill>
              <a:srgbClr val="00B050"/>
            </a:solidFill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0"/>
            <c:invertIfNegative val="0"/>
            <c:bubble3D val="0"/>
            <c:spPr>
              <a:solidFill>
                <a:srgbClr val="FFC000"/>
              </a:solidFill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1"/>
            <c:invertIfNegative val="0"/>
            <c:bubble3D val="0"/>
            <c:spPr>
              <a:solidFill>
                <a:srgbClr val="00B050"/>
              </a:solidFill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2"/>
            <c:invertIfNegative val="0"/>
            <c:bubble3D val="0"/>
            <c:spPr>
              <a:solidFill>
                <a:srgbClr val="00B050"/>
              </a:solidFill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3"/>
            <c:invertIfNegative val="0"/>
            <c:bubble3D val="0"/>
            <c:spPr>
              <a:solidFill>
                <a:srgbClr val="00B050"/>
              </a:solidFill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4"/>
            <c:invertIfNegative val="0"/>
            <c:bubble3D val="0"/>
            <c:spPr>
              <a:solidFill>
                <a:srgbClr val="00B050"/>
              </a:solidFill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5"/>
            <c:invertIfNegative val="0"/>
            <c:bubble3D val="0"/>
            <c:spPr>
              <a:solidFill>
                <a:srgbClr val="00B050"/>
              </a:solidFill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6"/>
            <c:invertIfNegative val="0"/>
            <c:bubble3D val="0"/>
            <c:spPr>
              <a:solidFill>
                <a:srgbClr val="00B050"/>
              </a:solidFill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7"/>
            <c:invertIfNegative val="0"/>
            <c:bubble3D val="0"/>
            <c:spPr>
              <a:solidFill>
                <a:srgbClr val="00B050"/>
              </a:solidFill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8"/>
            <c:invertIfNegative val="0"/>
            <c:bubble3D val="0"/>
            <c:spPr>
              <a:solidFill>
                <a:srgbClr val="00B050"/>
              </a:solidFill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9"/>
            <c:invertIfNegative val="0"/>
            <c:bubble3D val="0"/>
            <c:spPr>
              <a:solidFill>
                <a:srgbClr val="00B050"/>
              </a:solidFill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0"/>
            <c:invertIfNegative val="0"/>
            <c:bubble3D val="0"/>
            <c:spPr>
              <a:solidFill>
                <a:srgbClr val="00B050"/>
              </a:solidFill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1"/>
            <c:invertIfNegative val="0"/>
            <c:bubble3D val="0"/>
            <c:spPr>
              <a:solidFill>
                <a:srgbClr val="00B050"/>
              </a:solidFill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2"/>
            <c:invertIfNegative val="0"/>
            <c:bubble3D val="0"/>
            <c:spPr>
              <a:solidFill>
                <a:srgbClr val="00B050"/>
              </a:solidFill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3"/>
            <c:invertIfNegative val="0"/>
            <c:bubble3D val="0"/>
            <c:spPr>
              <a:solidFill>
                <a:srgbClr val="00B050"/>
              </a:solidFill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6"/>
            <c:invertIfNegative val="0"/>
            <c:bubble3D val="0"/>
            <c:spPr>
              <a:solidFill>
                <a:srgbClr val="00B050"/>
              </a:solidFill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IDECUT!$B$6:$B$46</c:f>
              <c:numCache>
                <c:formatCode>General</c:formatCode>
                <c:ptCount val="41"/>
                <c:pt idx="0">
                  <c:v>487</c:v>
                </c:pt>
                <c:pt idx="1">
                  <c:v>315</c:v>
                </c:pt>
                <c:pt idx="2">
                  <c:v>493</c:v>
                </c:pt>
                <c:pt idx="3">
                  <c:v>488</c:v>
                </c:pt>
                <c:pt idx="4">
                  <c:v>138</c:v>
                </c:pt>
                <c:pt idx="5">
                  <c:v>276</c:v>
                </c:pt>
                <c:pt idx="6">
                  <c:v>169</c:v>
                </c:pt>
                <c:pt idx="7">
                  <c:v>232</c:v>
                </c:pt>
                <c:pt idx="8">
                  <c:v>495</c:v>
                </c:pt>
                <c:pt idx="9">
                  <c:v>564</c:v>
                </c:pt>
                <c:pt idx="10">
                  <c:v>135</c:v>
                </c:pt>
                <c:pt idx="11">
                  <c:v>494</c:v>
                </c:pt>
                <c:pt idx="12">
                  <c:v>496</c:v>
                </c:pt>
                <c:pt idx="13">
                  <c:v>567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58</c:v>
                </c:pt>
                <c:pt idx="18">
                  <c:v>59</c:v>
                </c:pt>
                <c:pt idx="19">
                  <c:v>102</c:v>
                </c:pt>
                <c:pt idx="20">
                  <c:v>103</c:v>
                </c:pt>
                <c:pt idx="21">
                  <c:v>136</c:v>
                </c:pt>
                <c:pt idx="22">
                  <c:v>137</c:v>
                </c:pt>
                <c:pt idx="23">
                  <c:v>151</c:v>
                </c:pt>
                <c:pt idx="24">
                  <c:v>152</c:v>
                </c:pt>
                <c:pt idx="25">
                  <c:v>167</c:v>
                </c:pt>
                <c:pt idx="26">
                  <c:v>168</c:v>
                </c:pt>
                <c:pt idx="27">
                  <c:v>170</c:v>
                </c:pt>
                <c:pt idx="28">
                  <c:v>190</c:v>
                </c:pt>
                <c:pt idx="29">
                  <c:v>191</c:v>
                </c:pt>
                <c:pt idx="30">
                  <c:v>225</c:v>
                </c:pt>
                <c:pt idx="31">
                  <c:v>241</c:v>
                </c:pt>
                <c:pt idx="32">
                  <c:v>264</c:v>
                </c:pt>
                <c:pt idx="33">
                  <c:v>316</c:v>
                </c:pt>
                <c:pt idx="34">
                  <c:v>317</c:v>
                </c:pt>
                <c:pt idx="35">
                  <c:v>489</c:v>
                </c:pt>
                <c:pt idx="36">
                  <c:v>490</c:v>
                </c:pt>
                <c:pt idx="37">
                  <c:v>491</c:v>
                </c:pt>
                <c:pt idx="38">
                  <c:v>565</c:v>
                </c:pt>
                <c:pt idx="39">
                  <c:v>566</c:v>
                </c:pt>
                <c:pt idx="40">
                  <c:v>492</c:v>
                </c:pt>
              </c:numCache>
            </c:numRef>
          </c:cat>
          <c:val>
            <c:numRef>
              <c:f>IDECUT!$I$6:$I$46</c:f>
              <c:numCache>
                <c:formatCode>0%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0.5</c:v>
                </c:pt>
                <c:pt idx="3">
                  <c:v>0.63200000000000001</c:v>
                </c:pt>
                <c:pt idx="4">
                  <c:v>0.75</c:v>
                </c:pt>
                <c:pt idx="5">
                  <c:v>0.75</c:v>
                </c:pt>
                <c:pt idx="6">
                  <c:v>0.8</c:v>
                </c:pt>
                <c:pt idx="7">
                  <c:v>0.8</c:v>
                </c:pt>
                <c:pt idx="8">
                  <c:v>0.83000000000000007</c:v>
                </c:pt>
                <c:pt idx="9">
                  <c:v>0.85000000596046443</c:v>
                </c:pt>
                <c:pt idx="10">
                  <c:v>0.88749999999999996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351860720"/>
        <c:axId val="351861280"/>
      </c:barChart>
      <c:catAx>
        <c:axId val="351860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No. META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351861280"/>
        <c:crosses val="autoZero"/>
        <c:auto val="1"/>
        <c:lblAlgn val="ctr"/>
        <c:lblOffset val="100"/>
        <c:noMultiLvlLbl val="0"/>
      </c:catAx>
      <c:valAx>
        <c:axId val="351861280"/>
        <c:scaling>
          <c:orientation val="minMax"/>
          <c:max val="1.03"/>
        </c:scaling>
        <c:delete val="1"/>
        <c:axPos val="b"/>
        <c:numFmt formatCode="0%" sourceLinked="1"/>
        <c:majorTickMark val="out"/>
        <c:minorTickMark val="none"/>
        <c:tickLblPos val="nextTo"/>
        <c:crossAx val="3518607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  <c:userShapes r:id="rId2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</a:schemeClr>
        </a:solidFill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3.2096529080054378E-2"/>
                  <c:y val="0.2636306581215515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0537920247237802E-2"/>
                  <c:y val="0.244843140873464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 sz="1200"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INDEPORTES!$H$5:$I$5</c:f>
              <c:strCache>
                <c:ptCount val="2"/>
                <c:pt idx="0">
                  <c:v>Programado (2012 - 2015)</c:v>
                </c:pt>
                <c:pt idx="1">
                  <c:v>Ejecutado (2012-2014)</c:v>
                </c:pt>
              </c:strCache>
            </c:strRef>
          </c:cat>
          <c:val>
            <c:numRef>
              <c:f>(INDEPORTES!$H$44,INDEPORTES!$J$44)</c:f>
              <c:numCache>
                <c:formatCode>0.0%</c:formatCode>
                <c:ptCount val="2"/>
                <c:pt idx="0">
                  <c:v>1</c:v>
                </c:pt>
                <c:pt idx="1">
                  <c:v>0.90480533724391743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1863520"/>
        <c:axId val="351864080"/>
        <c:axId val="0"/>
      </c:bar3DChart>
      <c:catAx>
        <c:axId val="35186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351864080"/>
        <c:crosses val="autoZero"/>
        <c:auto val="1"/>
        <c:lblAlgn val="ctr"/>
        <c:lblOffset val="100"/>
        <c:noMultiLvlLbl val="0"/>
      </c:catAx>
      <c:valAx>
        <c:axId val="351864080"/>
        <c:scaling>
          <c:orientation val="minMax"/>
          <c:min val="0.2"/>
        </c:scaling>
        <c:delete val="1"/>
        <c:axPos val="l"/>
        <c:numFmt formatCode="0.0%" sourceLinked="1"/>
        <c:majorTickMark val="none"/>
        <c:minorTickMark val="none"/>
        <c:tickLblPos val="nextTo"/>
        <c:crossAx val="3518635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486184372584495E-2"/>
          <c:y val="6.4870622879457163E-2"/>
          <c:w val="0.89545352098477349"/>
          <c:h val="0.86603746239037283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IDECUT!$I$5</c:f>
              <c:strCache>
                <c:ptCount val="1"/>
                <c:pt idx="0">
                  <c:v>Ejecutado (2012-2014)</c:v>
                </c:pt>
              </c:strCache>
            </c:strRef>
          </c:tx>
          <c:spPr>
            <a:solidFill>
              <a:srgbClr val="00B050"/>
            </a:solidFill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0"/>
            <c:invertIfNegative val="0"/>
            <c:bubble3D val="0"/>
            <c:spPr>
              <a:solidFill>
                <a:srgbClr val="FFC000"/>
              </a:solidFill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1"/>
            <c:invertIfNegative val="0"/>
            <c:bubble3D val="0"/>
            <c:spPr>
              <a:solidFill>
                <a:srgbClr val="FFC000"/>
              </a:solidFill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2"/>
            <c:invertIfNegative val="0"/>
            <c:bubble3D val="0"/>
            <c:spPr>
              <a:solidFill>
                <a:srgbClr val="FFC000"/>
              </a:solidFill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3"/>
            <c:invertIfNegative val="0"/>
            <c:bubble3D val="0"/>
            <c:spPr>
              <a:solidFill>
                <a:srgbClr val="FFC000"/>
              </a:solidFill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5"/>
            <c:invertIfNegative val="0"/>
            <c:bubble3D val="0"/>
            <c:spPr>
              <a:solidFill>
                <a:srgbClr val="FFC000"/>
              </a:solidFill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6"/>
            <c:invertIfNegative val="0"/>
            <c:bubble3D val="0"/>
          </c:dPt>
          <c:dPt>
            <c:idx val="17"/>
            <c:invertIfNegative val="0"/>
            <c:bubble3D val="0"/>
          </c:dPt>
          <c:dPt>
            <c:idx val="18"/>
            <c:invertIfNegative val="0"/>
            <c:bubble3D val="0"/>
          </c:dPt>
          <c:dPt>
            <c:idx val="19"/>
            <c:invertIfNegative val="0"/>
            <c:bubble3D val="0"/>
          </c:dPt>
          <c:dPt>
            <c:idx val="20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22"/>
            <c:invertIfNegative val="0"/>
            <c:bubble3D val="0"/>
          </c:dPt>
          <c:dPt>
            <c:idx val="23"/>
            <c:invertIfNegative val="0"/>
            <c:bubble3D val="0"/>
          </c:dPt>
          <c:dPt>
            <c:idx val="26"/>
            <c:invertIfNegative val="0"/>
            <c:bubble3D val="0"/>
          </c:dPt>
          <c:dLbls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INDEPORTES!$B$6:$B$42</c:f>
              <c:numCache>
                <c:formatCode>General</c:formatCode>
                <c:ptCount val="37"/>
                <c:pt idx="0">
                  <c:v>132</c:v>
                </c:pt>
                <c:pt idx="1">
                  <c:v>188</c:v>
                </c:pt>
                <c:pt idx="2">
                  <c:v>301</c:v>
                </c:pt>
                <c:pt idx="3">
                  <c:v>298</c:v>
                </c:pt>
                <c:pt idx="4">
                  <c:v>22</c:v>
                </c:pt>
                <c:pt idx="5">
                  <c:v>244</c:v>
                </c:pt>
                <c:pt idx="6">
                  <c:v>305</c:v>
                </c:pt>
                <c:pt idx="7">
                  <c:v>308</c:v>
                </c:pt>
                <c:pt idx="8">
                  <c:v>306</c:v>
                </c:pt>
                <c:pt idx="9">
                  <c:v>21</c:v>
                </c:pt>
                <c:pt idx="10">
                  <c:v>55</c:v>
                </c:pt>
                <c:pt idx="11">
                  <c:v>304</c:v>
                </c:pt>
                <c:pt idx="12">
                  <c:v>98</c:v>
                </c:pt>
                <c:pt idx="13">
                  <c:v>131</c:v>
                </c:pt>
                <c:pt idx="14">
                  <c:v>57</c:v>
                </c:pt>
                <c:pt idx="15">
                  <c:v>165</c:v>
                </c:pt>
                <c:pt idx="16">
                  <c:v>166</c:v>
                </c:pt>
                <c:pt idx="17">
                  <c:v>189</c:v>
                </c:pt>
                <c:pt idx="18">
                  <c:v>128</c:v>
                </c:pt>
                <c:pt idx="19">
                  <c:v>307</c:v>
                </c:pt>
                <c:pt idx="20">
                  <c:v>129</c:v>
                </c:pt>
                <c:pt idx="21">
                  <c:v>297</c:v>
                </c:pt>
                <c:pt idx="22">
                  <c:v>23</c:v>
                </c:pt>
                <c:pt idx="23">
                  <c:v>54</c:v>
                </c:pt>
                <c:pt idx="24">
                  <c:v>56</c:v>
                </c:pt>
                <c:pt idx="25">
                  <c:v>99</c:v>
                </c:pt>
                <c:pt idx="26">
                  <c:v>100</c:v>
                </c:pt>
                <c:pt idx="27">
                  <c:v>101</c:v>
                </c:pt>
                <c:pt idx="28">
                  <c:v>130</c:v>
                </c:pt>
                <c:pt idx="29">
                  <c:v>133</c:v>
                </c:pt>
                <c:pt idx="30">
                  <c:v>134</c:v>
                </c:pt>
                <c:pt idx="31">
                  <c:v>242</c:v>
                </c:pt>
                <c:pt idx="32">
                  <c:v>243</c:v>
                </c:pt>
                <c:pt idx="33">
                  <c:v>299</c:v>
                </c:pt>
                <c:pt idx="34">
                  <c:v>300</c:v>
                </c:pt>
                <c:pt idx="35">
                  <c:v>302</c:v>
                </c:pt>
                <c:pt idx="36">
                  <c:v>303</c:v>
                </c:pt>
              </c:numCache>
            </c:numRef>
          </c:cat>
          <c:val>
            <c:numRef>
              <c:f>INDEPORTES!$I$6:$I$42</c:f>
              <c:numCache>
                <c:formatCode>0%</c:formatCode>
                <c:ptCount val="37"/>
                <c:pt idx="0">
                  <c:v>0.5</c:v>
                </c:pt>
                <c:pt idx="1">
                  <c:v>0.67100000000000004</c:v>
                </c:pt>
                <c:pt idx="2">
                  <c:v>0.75</c:v>
                </c:pt>
                <c:pt idx="3">
                  <c:v>0.78</c:v>
                </c:pt>
                <c:pt idx="4">
                  <c:v>0.78400000000000014</c:v>
                </c:pt>
                <c:pt idx="5">
                  <c:v>0.81105749999999999</c:v>
                </c:pt>
                <c:pt idx="6">
                  <c:v>0.81400000000000006</c:v>
                </c:pt>
                <c:pt idx="7">
                  <c:v>0.81930000000000003</c:v>
                </c:pt>
                <c:pt idx="8">
                  <c:v>0.8236</c:v>
                </c:pt>
                <c:pt idx="9">
                  <c:v>0.84914285714285698</c:v>
                </c:pt>
                <c:pt idx="10">
                  <c:v>0.85294117647058831</c:v>
                </c:pt>
                <c:pt idx="11">
                  <c:v>0.87194444444444441</c:v>
                </c:pt>
                <c:pt idx="12">
                  <c:v>0.87354044619211946</c:v>
                </c:pt>
                <c:pt idx="13">
                  <c:v>0.875</c:v>
                </c:pt>
                <c:pt idx="14">
                  <c:v>0.87783251231527093</c:v>
                </c:pt>
                <c:pt idx="15">
                  <c:v>0.88675999999999999</c:v>
                </c:pt>
                <c:pt idx="16">
                  <c:v>0.89669414781395052</c:v>
                </c:pt>
                <c:pt idx="17">
                  <c:v>0.89783351060852046</c:v>
                </c:pt>
                <c:pt idx="18">
                  <c:v>0.92395833333333333</c:v>
                </c:pt>
                <c:pt idx="19">
                  <c:v>0.95321428571428568</c:v>
                </c:pt>
                <c:pt idx="20">
                  <c:v>0.9754666666666667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351866320"/>
        <c:axId val="351866880"/>
      </c:barChart>
      <c:catAx>
        <c:axId val="351866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No. META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800"/>
            </a:pPr>
            <a:endParaRPr lang="es-CO"/>
          </a:p>
        </c:txPr>
        <c:crossAx val="351866880"/>
        <c:crosses val="autoZero"/>
        <c:auto val="1"/>
        <c:lblAlgn val="ctr"/>
        <c:lblOffset val="100"/>
        <c:noMultiLvlLbl val="0"/>
      </c:catAx>
      <c:valAx>
        <c:axId val="351866880"/>
        <c:scaling>
          <c:orientation val="minMax"/>
          <c:max val="1.03"/>
        </c:scaling>
        <c:delete val="1"/>
        <c:axPos val="b"/>
        <c:numFmt formatCode="0%" sourceLinked="1"/>
        <c:majorTickMark val="out"/>
        <c:minorTickMark val="none"/>
        <c:tickLblPos val="nextTo"/>
        <c:crossAx val="3518663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1">
    <c:autoUpdate val="0"/>
  </c:externalData>
  <c:userShapes r:id="rId2"/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262711347128139E-2"/>
          <c:y val="0.22260097696121317"/>
          <c:w val="0.83995594123513384"/>
          <c:h val="0.63688441179489663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CORSOCUN!$I$4</c:f>
              <c:strCache>
                <c:ptCount val="1"/>
                <c:pt idx="0">
                  <c:v>Ejecutado(2012-2015)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lang="es-ES">
                    <a:solidFill>
                      <a:schemeClr val="tx1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CORSOCUN!$B$5:$B$6</c:f>
              <c:numCache>
                <c:formatCode>General</c:formatCode>
                <c:ptCount val="2"/>
                <c:pt idx="0">
                  <c:v>532</c:v>
                </c:pt>
                <c:pt idx="1">
                  <c:v>533</c:v>
                </c:pt>
              </c:numCache>
            </c:numRef>
          </c:cat>
          <c:val>
            <c:numRef>
              <c:f>CORSOCUN!$I$5:$I$6</c:f>
              <c:numCache>
                <c:formatCode>0%</c:formatCode>
                <c:ptCount val="2"/>
                <c:pt idx="0">
                  <c:v>0.58424515826294687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20"/>
        <c:axId val="350971760"/>
        <c:axId val="350972320"/>
      </c:barChart>
      <c:catAx>
        <c:axId val="350971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overlay val="0"/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50972320"/>
        <c:crosses val="autoZero"/>
        <c:auto val="1"/>
        <c:lblAlgn val="ctr"/>
        <c:lblOffset val="100"/>
        <c:noMultiLvlLbl val="0"/>
      </c:catAx>
      <c:valAx>
        <c:axId val="350972320"/>
        <c:scaling>
          <c:orientation val="minMax"/>
          <c:max val="1.03"/>
        </c:scaling>
        <c:delete val="1"/>
        <c:axPos val="b"/>
        <c:numFmt formatCode="0%" sourceLinked="1"/>
        <c:majorTickMark val="out"/>
        <c:minorTickMark val="none"/>
        <c:tickLblPos val="nextTo"/>
        <c:crossAx val="3509717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/>
      </a:pPr>
      <a:endParaRPr lang="es-CO"/>
    </a:p>
  </c:txPr>
  <c:externalData r:id="rId1">
    <c:autoUpdate val="0"/>
  </c:externalData>
  <c:userShapes r:id="rId2"/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2.5000086172526557E-2"/>
                  <c:y val="0.309951401329739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1853639984971512E-2"/>
                  <c:y val="0.266591371706884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CORSOCUN!$H$4:$I$4</c:f>
              <c:strCache>
                <c:ptCount val="2"/>
                <c:pt idx="0">
                  <c:v>Programado (2012 - 2014)</c:v>
                </c:pt>
                <c:pt idx="1">
                  <c:v>Ejecutado(2012-2015)</c:v>
                </c:pt>
              </c:strCache>
            </c:strRef>
          </c:cat>
          <c:val>
            <c:numRef>
              <c:f>(CORSOCUN!$H$8,CORSOCUN!$J$8)</c:f>
              <c:numCache>
                <c:formatCode>0%</c:formatCode>
                <c:ptCount val="2"/>
                <c:pt idx="0">
                  <c:v>1</c:v>
                </c:pt>
                <c:pt idx="1">
                  <c:v>0.79212257913147355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0974560"/>
        <c:axId val="350975120"/>
        <c:axId val="0"/>
      </c:bar3DChart>
      <c:catAx>
        <c:axId val="3509745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50975120"/>
        <c:crosses val="autoZero"/>
        <c:auto val="1"/>
        <c:lblAlgn val="ctr"/>
        <c:lblOffset val="100"/>
        <c:noMultiLvlLbl val="0"/>
      </c:catAx>
      <c:valAx>
        <c:axId val="350975120"/>
        <c:scaling>
          <c:orientation val="minMax"/>
          <c:min val="0.2"/>
        </c:scaling>
        <c:delete val="1"/>
        <c:axPos val="l"/>
        <c:numFmt formatCode="0%" sourceLinked="1"/>
        <c:majorTickMark val="none"/>
        <c:minorTickMark val="none"/>
        <c:tickLblPos val="nextTo"/>
        <c:crossAx val="3509745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3224233568742059E-2"/>
          <c:y val="2.5664519207826298E-3"/>
          <c:w val="0.94916881781529883"/>
          <c:h val="0.93287807205917439"/>
        </c:manualLayout>
      </c:layout>
      <c:bar3D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50976800"/>
        <c:axId val="350977360"/>
        <c:axId val="0"/>
      </c:bar3DChart>
      <c:catAx>
        <c:axId val="3509768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50977360"/>
        <c:crosses val="autoZero"/>
        <c:auto val="1"/>
        <c:lblAlgn val="ctr"/>
        <c:lblOffset val="100"/>
        <c:noMultiLvlLbl val="0"/>
      </c:catAx>
      <c:valAx>
        <c:axId val="350977360"/>
        <c:scaling>
          <c:orientation val="minMax"/>
          <c:min val="0.2"/>
        </c:scaling>
        <c:delete val="1"/>
        <c:axPos val="l"/>
        <c:numFmt formatCode="0%" sourceLinked="1"/>
        <c:majorTickMark val="out"/>
        <c:minorTickMark val="none"/>
        <c:tickLblPos val="nextTo"/>
        <c:crossAx val="3509768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900739657084482"/>
          <c:y val="2.832849555050615E-2"/>
          <c:w val="0.6987495645197781"/>
          <c:h val="0.93772274421904622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'Beneficencia '!$I$6</c:f>
              <c:strCache>
                <c:ptCount val="1"/>
                <c:pt idx="0">
                  <c:v>Ejecutado (2012-2015)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'Beneficencia '!$B$7:$B$11</c:f>
              <c:numCache>
                <c:formatCode>General</c:formatCode>
                <c:ptCount val="5"/>
                <c:pt idx="0">
                  <c:v>278</c:v>
                </c:pt>
                <c:pt idx="1">
                  <c:v>234</c:v>
                </c:pt>
                <c:pt idx="2">
                  <c:v>52</c:v>
                </c:pt>
                <c:pt idx="3">
                  <c:v>96</c:v>
                </c:pt>
                <c:pt idx="4">
                  <c:v>195</c:v>
                </c:pt>
              </c:numCache>
            </c:numRef>
          </c:cat>
          <c:val>
            <c:numRef>
              <c:f>'Beneficencia '!$I$7:$I$11</c:f>
              <c:numCache>
                <c:formatCode>0%</c:formatCode>
                <c:ptCount val="5"/>
                <c:pt idx="0">
                  <c:v>0.875</c:v>
                </c:pt>
                <c:pt idx="1">
                  <c:v>0.93541666666666667</c:v>
                </c:pt>
                <c:pt idx="2">
                  <c:v>0.94541666666666668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overlap val="-20"/>
        <c:axId val="351152000"/>
        <c:axId val="351152560"/>
      </c:barChart>
      <c:catAx>
        <c:axId val="351152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s-ES" sz="1100" b="1" i="0" u="none" strike="noStrike" kern="1200" cap="all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>
                    <a:solidFill>
                      <a:sysClr val="windowText" lastClr="000000"/>
                    </a:solidFill>
                  </a:rPr>
                  <a:t>No. META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51152560"/>
        <c:crosses val="autoZero"/>
        <c:auto val="1"/>
        <c:lblAlgn val="ctr"/>
        <c:lblOffset val="100"/>
        <c:noMultiLvlLbl val="0"/>
      </c:catAx>
      <c:valAx>
        <c:axId val="351152560"/>
        <c:scaling>
          <c:orientation val="minMax"/>
          <c:max val="1.03"/>
        </c:scaling>
        <c:delete val="1"/>
        <c:axPos val="b"/>
        <c:numFmt formatCode="0%" sourceLinked="1"/>
        <c:majorTickMark val="out"/>
        <c:minorTickMark val="none"/>
        <c:tickLblPos val="nextTo"/>
        <c:crossAx val="3511520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6350">
      <a:noFill/>
    </a:ln>
  </c:spPr>
  <c:txPr>
    <a:bodyPr/>
    <a:lstStyle/>
    <a:p>
      <a:pPr>
        <a:defRPr/>
      </a:pPr>
      <a:endParaRPr lang="es-CO"/>
    </a:p>
  </c:txPr>
  <c:externalData r:id="rId1">
    <c:autoUpdate val="0"/>
  </c:externalData>
  <c:userShapes r:id="rId2"/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7666947200956306E-2"/>
          <c:y val="6.9808296765867167E-2"/>
          <c:w val="0.92472625932794839"/>
          <c:h val="0.85546868527737618"/>
        </c:manualLayout>
      </c:layout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2.8894175909074747E-2"/>
                  <c:y val="0.199660469860990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485183592853398E-2"/>
                  <c:y val="0.174219891217803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'Beneficencia '!$H$6:$I$6</c:f>
              <c:strCache>
                <c:ptCount val="2"/>
                <c:pt idx="0">
                  <c:v>Programado (2012 - 2015)</c:v>
                </c:pt>
                <c:pt idx="1">
                  <c:v>Ejecutado (2012-2015)</c:v>
                </c:pt>
              </c:strCache>
            </c:strRef>
          </c:cat>
          <c:val>
            <c:numRef>
              <c:f>('Beneficencia '!$H$13,'Beneficencia '!$J$13)</c:f>
              <c:numCache>
                <c:formatCode>0%</c:formatCode>
                <c:ptCount val="2"/>
                <c:pt idx="0">
                  <c:v>1</c:v>
                </c:pt>
                <c:pt idx="1">
                  <c:v>0.95116666666666672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51154800"/>
        <c:axId val="351155360"/>
        <c:axId val="0"/>
      </c:bar3DChart>
      <c:catAx>
        <c:axId val="3511548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51155360"/>
        <c:crosses val="autoZero"/>
        <c:auto val="1"/>
        <c:lblAlgn val="ctr"/>
        <c:lblOffset val="100"/>
        <c:noMultiLvlLbl val="0"/>
      </c:catAx>
      <c:valAx>
        <c:axId val="351155360"/>
        <c:scaling>
          <c:orientation val="minMax"/>
          <c:min val="0.2"/>
        </c:scaling>
        <c:delete val="1"/>
        <c:axPos val="l"/>
        <c:numFmt formatCode="0%" sourceLinked="1"/>
        <c:majorTickMark val="out"/>
        <c:minorTickMark val="none"/>
        <c:tickLblPos val="nextTo"/>
        <c:crossAx val="3511548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6350">
      <a:noFill/>
    </a:ln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accent6">
            <a:lumMod val="40000"/>
            <a:lumOff val="60000"/>
          </a:schemeClr>
        </a:solidFill>
        <a:ln>
          <a:noFill/>
        </a:ln>
        <a:effectLst/>
        <a:sp3d/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2686487088025123E-3"/>
          <c:y val="2.9499145225560003E-3"/>
          <c:w val="0.9947313512911975"/>
          <c:h val="0.7934562620111409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PROGRAMAS!$L$6</c:f>
              <c:strCache>
                <c:ptCount val="1"/>
                <c:pt idx="0">
                  <c:v>Programado_ Cuatrienio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.0" sourceLinked="0"/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PROGRAMAS!$K$17:$K$24</c:f>
              <c:strCache>
                <c:ptCount val="8"/>
                <c:pt idx="0">
                  <c:v>1. TERRITORIO SOPORTE PARA EL DESARROLLO</c:v>
                </c:pt>
                <c:pt idx="1">
                  <c:v>2. BIENES Y SERVICIOS AMBIENTALES PATRIMONIO DE CUNDINAMARCA</c:v>
                </c:pt>
                <c:pt idx="2">
                  <c:v>3. AGUA POTABLE Y SANEAMIENTO BASICO PARA LA SALUD DE LOS CUNDINAMARQUESES</c:v>
                </c:pt>
                <c:pt idx="3">
                  <c:v>4. DESARROLLO COMPETITIVO DEL SECTOR AGROPECUARIO</c:v>
                </c:pt>
                <c:pt idx="4">
                  <c:v>5. DESARROLLO RURAL INTEGRAL</c:v>
                </c:pt>
                <c:pt idx="5">
                  <c:v>6. GESTION INTEGRAL DE RESIDUOS SOLIDOS</c:v>
                </c:pt>
                <c:pt idx="6">
                  <c:v>7. GESTION DEL RIESGO Y ADAPTACION AL CAMBIO Y VARIABILIDAD CLIMATICA</c:v>
                </c:pt>
                <c:pt idx="7">
                  <c:v>8. CUNDINAMARCA VERDE: CALIDAD DE VIDA</c:v>
                </c:pt>
              </c:strCache>
            </c:strRef>
          </c:cat>
          <c:val>
            <c:numRef>
              <c:f>PROGRAMAS!$L$17:$L$24</c:f>
              <c:numCache>
                <c:formatCode>0.0</c:formatCode>
                <c:ptCount val="8"/>
                <c:pt idx="0">
                  <c:v>1.1600000000000001</c:v>
                </c:pt>
                <c:pt idx="1">
                  <c:v>2.3150000000000004</c:v>
                </c:pt>
                <c:pt idx="2">
                  <c:v>2.74</c:v>
                </c:pt>
                <c:pt idx="3">
                  <c:v>2.7340000000000004</c:v>
                </c:pt>
                <c:pt idx="4">
                  <c:v>2.1500000000000004</c:v>
                </c:pt>
                <c:pt idx="5">
                  <c:v>1.2530000000000001</c:v>
                </c:pt>
                <c:pt idx="6">
                  <c:v>2.1500000000000004</c:v>
                </c:pt>
                <c:pt idx="7">
                  <c:v>2.0700000000000003</c:v>
                </c:pt>
              </c:numCache>
            </c:numRef>
          </c:val>
          <c:shape val="cylinder"/>
        </c:ser>
        <c:ser>
          <c:idx val="3"/>
          <c:order val="2"/>
          <c:tx>
            <c:strRef>
              <c:f>PROGRAMAS!$N$6</c:f>
              <c:strCache>
                <c:ptCount val="1"/>
                <c:pt idx="0">
                  <c:v>Ejecución_Programado</c:v>
                </c:pt>
              </c:strCache>
            </c:strRef>
          </c:tx>
          <c:spPr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122807017543859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0570437399705692E-2"/>
                  <c:y val="-7.17327497563487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900" b="1">
                    <a:solidFill>
                      <a:sysClr val="windowText" lastClr="000000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PROGRAMAS!$K$17:$K$24</c:f>
              <c:strCache>
                <c:ptCount val="8"/>
                <c:pt idx="0">
                  <c:v>1. TERRITORIO SOPORTE PARA EL DESARROLLO</c:v>
                </c:pt>
                <c:pt idx="1">
                  <c:v>2. BIENES Y SERVICIOS AMBIENTALES PATRIMONIO DE CUNDINAMARCA</c:v>
                </c:pt>
                <c:pt idx="2">
                  <c:v>3. AGUA POTABLE Y SANEAMIENTO BASICO PARA LA SALUD DE LOS CUNDINAMARQUESES</c:v>
                </c:pt>
                <c:pt idx="3">
                  <c:v>4. DESARROLLO COMPETITIVO DEL SECTOR AGROPECUARIO</c:v>
                </c:pt>
                <c:pt idx="4">
                  <c:v>5. DESARROLLO RURAL INTEGRAL</c:v>
                </c:pt>
                <c:pt idx="5">
                  <c:v>6. GESTION INTEGRAL DE RESIDUOS SOLIDOS</c:v>
                </c:pt>
                <c:pt idx="6">
                  <c:v>7. GESTION DEL RIESGO Y ADAPTACION AL CAMBIO Y VARIABILIDAD CLIMATICA</c:v>
                </c:pt>
                <c:pt idx="7">
                  <c:v>8. CUNDINAMARCA VERDE: CALIDAD DE VIDA</c:v>
                </c:pt>
              </c:strCache>
            </c:strRef>
          </c:cat>
          <c:val>
            <c:numRef>
              <c:f>PROGRAMAS!$N$17:$N$24</c:f>
              <c:numCache>
                <c:formatCode>0.00</c:formatCode>
                <c:ptCount val="8"/>
                <c:pt idx="0">
                  <c:v>0.66500000000000004</c:v>
                </c:pt>
                <c:pt idx="1">
                  <c:v>2.2282100009834767</c:v>
                </c:pt>
                <c:pt idx="2">
                  <c:v>1.8248833358653473</c:v>
                </c:pt>
                <c:pt idx="3">
                  <c:v>2.348255799194336</c:v>
                </c:pt>
                <c:pt idx="4">
                  <c:v>1.9068000000000001</c:v>
                </c:pt>
                <c:pt idx="5">
                  <c:v>0.99391413098910586</c:v>
                </c:pt>
                <c:pt idx="6">
                  <c:v>2.0163500017210843</c:v>
                </c:pt>
                <c:pt idx="7">
                  <c:v>1.6732857162526678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48844960"/>
        <c:axId val="448845520"/>
        <c:axId val="0"/>
        <c:extLst>
          <c:ext xmlns:c15="http://schemas.microsoft.com/office/drawing/2012/chart" uri="{02D57815-91ED-43cb-92C2-25804820EDAC}">
            <c15:filteredBar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PROGRAMAS!$M$6</c15:sqref>
                        </c15:formulaRef>
                      </c:ext>
                    </c:extLst>
                    <c:strCache>
                      <c:ptCount val="1"/>
                      <c:pt idx="0">
                        <c:v>Programado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</c:spPr>
                <c:invertIfNegative val="0"/>
                <c:dLbls>
                  <c:spPr>
                    <a:noFill/>
                    <a:ln w="25400">
                      <a:noFill/>
                    </a:ln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lang="es-ES" sz="900" b="0" i="0" u="none" strike="noStrike" kern="1200" baseline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CO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PROGRAMAS!$K$17:$K$24</c15:sqref>
                        </c15:formulaRef>
                      </c:ext>
                    </c:extLst>
                    <c:strCache>
                      <c:ptCount val="8"/>
                      <c:pt idx="0">
                        <c:v>1. TERRITORIO SOPORTE PARA EL DESARROLLO</c:v>
                      </c:pt>
                      <c:pt idx="1">
                        <c:v>2. BIENES Y SERVICIOS AMBIENTALES PATRIMONIO DE CUNDINAMARCA</c:v>
                      </c:pt>
                      <c:pt idx="2">
                        <c:v>3. AGUA POTABLE Y SANEAMIENTO BASICO PARA LA SALUD DE LOS CUNDINAMARQUESES</c:v>
                      </c:pt>
                      <c:pt idx="3">
                        <c:v>4. DESARROLLO COMPETITIVO DEL SECTOR AGROPECUARIO</c:v>
                      </c:pt>
                      <c:pt idx="4">
                        <c:v>5. DESARROLLO RURAL INTEGRAL</c:v>
                      </c:pt>
                      <c:pt idx="5">
                        <c:v>6. GESTION INTEGRAL DE RESIDUOS SOLIDOS</c:v>
                      </c:pt>
                      <c:pt idx="6">
                        <c:v>7. GESTION DEL RIESGO Y ADAPTACION AL CAMBIO Y VARIABILIDAD CLIMATICA</c:v>
                      </c:pt>
                      <c:pt idx="7">
                        <c:v>8. CUNDINAMARCA VERDE: CALIDAD DE VIDA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PROGRAMAS!$M$17:$M$24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1.1600000000000001</c:v>
                      </c:pt>
                      <c:pt idx="1">
                        <c:v>2.3149999999999999</c:v>
                      </c:pt>
                      <c:pt idx="2">
                        <c:v>2.74</c:v>
                      </c:pt>
                      <c:pt idx="3">
                        <c:v>2.7340000000000004</c:v>
                      </c:pt>
                      <c:pt idx="4">
                        <c:v>2.15</c:v>
                      </c:pt>
                      <c:pt idx="5">
                        <c:v>1.2530000000000001</c:v>
                      </c:pt>
                      <c:pt idx="6">
                        <c:v>2.15</c:v>
                      </c:pt>
                      <c:pt idx="7">
                        <c:v>2.0700000000000003</c:v>
                      </c:pt>
                    </c:numCache>
                  </c:numRef>
                </c:val>
                <c:shape val="cylinder"/>
              </c15:ser>
            </c15:filteredBarSeries>
          </c:ext>
        </c:extLst>
      </c:bar3DChart>
      <c:catAx>
        <c:axId val="448844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lang="es-ES" sz="7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48845520"/>
        <c:crosses val="autoZero"/>
        <c:auto val="1"/>
        <c:lblAlgn val="ctr"/>
        <c:lblOffset val="100"/>
        <c:noMultiLvlLbl val="0"/>
      </c:catAx>
      <c:valAx>
        <c:axId val="44884552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4488449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accent6">
            <a:lumMod val="20000"/>
            <a:lumOff val="80000"/>
          </a:schemeClr>
        </a:solidFill>
        <a:ln>
          <a:noFill/>
        </a:ln>
        <a:effectLst/>
        <a:sp3d/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4904890244424164E-2"/>
          <c:y val="5.0419895383097761E-2"/>
          <c:w val="0.93905722375024259"/>
          <c:h val="0.8374776639885085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'OBJETIVO Y PLAN '!$L$34</c:f>
              <c:strCache>
                <c:ptCount val="1"/>
                <c:pt idx="0">
                  <c:v>PROGRAMADO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7.2326304393509769E-3"/>
                  <c:y val="-2.7473834957967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'OBJETIVO Y PLAN '!$L$63</c:f>
              <c:numCache>
                <c:formatCode>General</c:formatCode>
                <c:ptCount val="1"/>
              </c:numCache>
            </c:numRef>
          </c:cat>
          <c:val>
            <c:numRef>
              <c:f>'OBJETIVO Y PLAN '!$M$8</c:f>
              <c:numCache>
                <c:formatCode>0.0</c:formatCode>
                <c:ptCount val="1"/>
                <c:pt idx="0">
                  <c:v>15.166639999999989</c:v>
                </c:pt>
              </c:numCache>
            </c:numRef>
          </c:val>
          <c:shape val="cylinder"/>
        </c:ser>
        <c:ser>
          <c:idx val="1"/>
          <c:order val="2"/>
          <c:tx>
            <c:strRef>
              <c:f>'OBJETIVO Y PLAN '!$N$34</c:f>
              <c:strCache>
                <c:ptCount val="1"/>
                <c:pt idx="0">
                  <c:v>EJECUTADO </c:v>
                </c:pt>
              </c:strCache>
            </c:strRef>
          </c:tx>
          <c:spPr>
            <a:solidFill>
              <a:srgbClr val="FF7415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4466249196861712E-2"/>
                  <c:y val="-2.8191076303476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'OBJETIVO Y PLAN '!$L$63</c:f>
              <c:numCache>
                <c:formatCode>General</c:formatCode>
                <c:ptCount val="1"/>
              </c:numCache>
            </c:numRef>
          </c:cat>
          <c:val>
            <c:numRef>
              <c:f>'OBJETIVO Y PLAN '!$O$8</c:f>
              <c:numCache>
                <c:formatCode>0.0</c:formatCode>
                <c:ptCount val="1"/>
                <c:pt idx="0">
                  <c:v>12.661290018204717</c:v>
                </c:pt>
              </c:numCache>
            </c:numRef>
          </c:val>
          <c:shape val="cylinder"/>
        </c:ser>
        <c:ser>
          <c:idx val="4"/>
          <c:order val="3"/>
          <c:spPr>
            <a:solidFill>
              <a:srgbClr val="FF66CC">
                <a:alpha val="0"/>
              </a:srgbClr>
            </a:solidFill>
          </c:spPr>
          <c:invertIfNegative val="0"/>
          <c:cat>
            <c:numRef>
              <c:f>'OBJETIVO Y PLAN '!$L$63</c:f>
              <c:numCache>
                <c:formatCode>General</c:formatCode>
                <c:ptCount val="1"/>
              </c:numCache>
            </c:numRef>
          </c:cat>
          <c:val>
            <c:numRef>
              <c:f>'OBJETIVO Y PLAN '!$Q$6</c:f>
              <c:numCache>
                <c:formatCode>0.0</c:formatCode>
                <c:ptCount val="1"/>
              </c:numCache>
            </c:numRef>
          </c:val>
        </c:ser>
        <c:ser>
          <c:idx val="5"/>
          <c:order val="4"/>
          <c:tx>
            <c:strRef>
              <c:f>'OBJETIVO Y PLAN '!$Q$34</c:f>
              <c:strCache>
                <c:ptCount val="1"/>
                <c:pt idx="0">
                  <c:v>PROGRAMADO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'OBJETIVO Y PLAN '!$L$63</c:f>
              <c:numCache>
                <c:formatCode>General</c:formatCode>
                <c:ptCount val="1"/>
              </c:numCache>
            </c:numRef>
          </c:cat>
          <c:val>
            <c:numRef>
              <c:f>'OBJETIVO Y PLAN '!$R$8</c:f>
              <c:numCache>
                <c:formatCode>0.0</c:formatCode>
                <c:ptCount val="1"/>
                <c:pt idx="0">
                  <c:v>3.767885501694809</c:v>
                </c:pt>
              </c:numCache>
            </c:numRef>
          </c:val>
          <c:shape val="cylinder"/>
        </c:ser>
        <c:ser>
          <c:idx val="6"/>
          <c:order val="5"/>
          <c:tx>
            <c:strRef>
              <c:f>'OBJETIVO Y PLAN '!$R$34</c:f>
              <c:strCache>
                <c:ptCount val="1"/>
                <c:pt idx="0">
                  <c:v>EJECUTADO</c:v>
                </c:pt>
              </c:strCache>
            </c:strRef>
          </c:tx>
          <c:spPr>
            <a:solidFill>
              <a:srgbClr val="FF7415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7.2326304393509769E-3"/>
                  <c:y val="-2.747383495796732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/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'OBJETIVO Y PLAN '!$L$63</c:f>
              <c:numCache>
                <c:formatCode>General</c:formatCode>
                <c:ptCount val="1"/>
              </c:numCache>
            </c:numRef>
          </c:cat>
          <c:val>
            <c:numRef>
              <c:f>'OBJETIVO Y PLAN '!$T$8</c:f>
              <c:numCache>
                <c:formatCode>0.0</c:formatCode>
                <c:ptCount val="1"/>
                <c:pt idx="0">
                  <c:v>1.5641223925876662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52890400"/>
        <c:axId val="452890960"/>
        <c:axId val="0"/>
        <c:extLst>
          <c:ext xmlns:c15="http://schemas.microsoft.com/office/drawing/2012/chart" uri="{02D57815-91ED-43cb-92C2-25804820EDAC}">
            <c15:filteredBar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'OBJETIVO Y PLAN '!$M$34</c15:sqref>
                        </c15:formulaRef>
                      </c:ext>
                    </c:extLst>
                    <c:strCache>
                      <c:ptCount val="1"/>
                      <c:pt idx="0">
                        <c:v>PROGRAMADO 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</c:spPr>
                <c:invertIfNegative val="0"/>
                <c:dLbls>
                  <c:dLbl>
                    <c:idx val="0"/>
                    <c:layout>
                      <c:manualLayout>
                        <c:x val="1.3025458851391355E-2"/>
                        <c:y val="-1.431492842535788E-2"/>
                      </c:manualLayout>
                    </c:layout>
                    <c:spPr>
                      <a:noFill/>
                      <a:ln w="25400">
                        <a:noFill/>
                      </a:ln>
                    </c:spPr>
                    <c:txPr>
                      <a:bodyPr wrap="square" lIns="38100" tIns="19050" rIns="38100" bIns="19050" anchor="ctr">
                        <a:noAutofit/>
                      </a:bodyPr>
                      <a:lstStyle/>
                      <a:p>
                        <a:pPr>
                          <a:defRPr lang="es-ES">
                            <a:solidFill>
                              <a:schemeClr val="bg1"/>
                            </a:solidFill>
                          </a:defRPr>
                        </a:pPr>
                        <a:endParaRPr lang="es-CO"/>
                      </a:p>
                    </c:tx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spPr xmlns:c15="http://schemas.microsoft.com/office/drawing/2012/chart">
                          <a:prstGeom prst="rect">
                            <a:avLst/>
                          </a:prstGeom>
                        </c15:spPr>
                      </c:ext>
                    </c:extLst>
                  </c:dLbl>
                  <c:spPr>
                    <a:noFill/>
                    <a:ln w="25400">
                      <a:noFill/>
                    </a:ln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lang="es-ES">
                          <a:solidFill>
                            <a:schemeClr val="bg1"/>
                          </a:solidFill>
                        </a:defRPr>
                      </a:pPr>
                      <a:endParaRPr lang="es-CO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'OBJETIVO Y PLAN '!$L$63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'OBJETIVO Y PLAN '!$N$8</c15:sqref>
                        </c15:formulaRef>
                      </c:ext>
                    </c:extLst>
                    <c:numCache>
                      <c:formatCode>0</c:formatCode>
                      <c:ptCount val="1"/>
                      <c:pt idx="0">
                        <c:v>15.166639999999989</c:v>
                      </c:pt>
                    </c:numCache>
                  </c:numRef>
                </c:val>
                <c:shape val="cylinder"/>
              </c15:ser>
            </c15:filteredBarSeries>
          </c:ext>
        </c:extLst>
      </c:bar3DChart>
      <c:catAx>
        <c:axId val="45289040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452890960"/>
        <c:crosses val="autoZero"/>
        <c:auto val="1"/>
        <c:lblAlgn val="ctr"/>
        <c:lblOffset val="100"/>
        <c:noMultiLvlLbl val="0"/>
      </c:catAx>
      <c:valAx>
        <c:axId val="45289096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4528904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>
        <a:lumMod val="85000"/>
      </a:schemeClr>
    </a:solidFill>
    <a:ln w="6350">
      <a:noFill/>
    </a:ln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accent6">
            <a:lumMod val="40000"/>
            <a:lumOff val="60000"/>
          </a:schemeClr>
        </a:solidFill>
        <a:ln>
          <a:noFill/>
        </a:ln>
        <a:effectLst/>
        <a:sp3d/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1.9326312597020654E-3"/>
          <c:w val="1"/>
          <c:h val="0.7741736770526623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PROGRAMAS!$L$6</c:f>
              <c:strCache>
                <c:ptCount val="1"/>
                <c:pt idx="0">
                  <c:v>Programado_ Cuatrienio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4"/>
              <c:layout>
                <c:manualLayout>
                  <c:x val="8.1853287327917686E-3"/>
                  <c:y val="-1.346031604716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 lang="es-ES" sz="900" b="1">
                    <a:solidFill>
                      <a:sysClr val="windowText" lastClr="000000"/>
                    </a:solidFill>
                    <a:latin typeface="+mj-lt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PROGRAMAS!$K$25:$K$31</c:f>
              <c:strCache>
                <c:ptCount val="7"/>
                <c:pt idx="0">
                  <c:v>1. CUNDINAMARCA COMPETITIVA, EMPRENDEDORA Y EMPRESARIAL</c:v>
                </c:pt>
                <c:pt idx="1">
                  <c:v>2. CUNDINAMARCA DINAMICA ATRACTIVA E INTERNACIONAL</c:v>
                </c:pt>
                <c:pt idx="2">
                  <c:v>3. MINERIA Y ENERGIA RESPONSABLE PARA CUNDINAMARCA</c:v>
                </c:pt>
                <c:pt idx="3">
                  <c:v>4. INFRAESTRUCTURA Y SERVICIOS PARA LA COMPETITIVIDAD Y LA MOVILIDAD</c:v>
                </c:pt>
                <c:pt idx="4">
                  <c:v>5. CUNDINAMARCA INNOVADORA CON CIENCIA Y TECNOLOGIA</c:v>
                </c:pt>
                <c:pt idx="5">
                  <c:v>6. TURISMO REGIONAL</c:v>
                </c:pt>
                <c:pt idx="6">
                  <c:v>7. INTEGRACION REGIONAL</c:v>
                </c:pt>
              </c:strCache>
            </c:strRef>
          </c:cat>
          <c:val>
            <c:numRef>
              <c:f>PROGRAMAS!$L$25:$L$31</c:f>
              <c:numCache>
                <c:formatCode>0.0</c:formatCode>
                <c:ptCount val="7"/>
                <c:pt idx="0">
                  <c:v>2.3250000000000002</c:v>
                </c:pt>
                <c:pt idx="1">
                  <c:v>0.99500000000000011</c:v>
                </c:pt>
                <c:pt idx="2">
                  <c:v>1.2450000000000001</c:v>
                </c:pt>
                <c:pt idx="3">
                  <c:v>4.3766400000000001</c:v>
                </c:pt>
                <c:pt idx="4">
                  <c:v>3.74</c:v>
                </c:pt>
                <c:pt idx="5">
                  <c:v>1.8200000000000003</c:v>
                </c:pt>
                <c:pt idx="6">
                  <c:v>0.66500000000000004</c:v>
                </c:pt>
              </c:numCache>
            </c:numRef>
          </c:val>
          <c:shape val="cylinder"/>
        </c:ser>
        <c:ser>
          <c:idx val="3"/>
          <c:order val="2"/>
          <c:tx>
            <c:strRef>
              <c:f>PROGRAMAS!$N$6</c:f>
              <c:strCache>
                <c:ptCount val="1"/>
                <c:pt idx="0">
                  <c:v>Ejecución_Programado</c:v>
                </c:pt>
              </c:strCache>
            </c:strRef>
          </c:tx>
          <c:spPr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4"/>
              <c:layout>
                <c:manualLayout>
                  <c:x val="1.3766219885987415E-2"/>
                  <c:y val="-1.6569849744950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ysClr val="windowText" lastClr="000000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PROGRAMAS!$K$25:$K$31</c:f>
              <c:strCache>
                <c:ptCount val="7"/>
                <c:pt idx="0">
                  <c:v>1. CUNDINAMARCA COMPETITIVA, EMPRENDEDORA Y EMPRESARIAL</c:v>
                </c:pt>
                <c:pt idx="1">
                  <c:v>2. CUNDINAMARCA DINAMICA ATRACTIVA E INTERNACIONAL</c:v>
                </c:pt>
                <c:pt idx="2">
                  <c:v>3. MINERIA Y ENERGIA RESPONSABLE PARA CUNDINAMARCA</c:v>
                </c:pt>
                <c:pt idx="3">
                  <c:v>4. INFRAESTRUCTURA Y SERVICIOS PARA LA COMPETITIVIDAD Y LA MOVILIDAD</c:v>
                </c:pt>
                <c:pt idx="4">
                  <c:v>5. CUNDINAMARCA INNOVADORA CON CIENCIA Y TECNOLOGIA</c:v>
                </c:pt>
                <c:pt idx="5">
                  <c:v>6. TURISMO REGIONAL</c:v>
                </c:pt>
                <c:pt idx="6">
                  <c:v>7. INTEGRACION REGIONAL</c:v>
                </c:pt>
              </c:strCache>
            </c:strRef>
          </c:cat>
          <c:val>
            <c:numRef>
              <c:f>PROGRAMAS!$N$25:$N$31</c:f>
              <c:numCache>
                <c:formatCode>0.00</c:formatCode>
                <c:ptCount val="7"/>
                <c:pt idx="0">
                  <c:v>2.0360228571428571</c:v>
                </c:pt>
                <c:pt idx="1">
                  <c:v>0.95680000042170299</c:v>
                </c:pt>
                <c:pt idx="2">
                  <c:v>0.92515138888888893</c:v>
                </c:pt>
                <c:pt idx="3">
                  <c:v>3.342335770653559</c:v>
                </c:pt>
                <c:pt idx="4">
                  <c:v>3.2522500010977193</c:v>
                </c:pt>
                <c:pt idx="5">
                  <c:v>1.48373</c:v>
                </c:pt>
                <c:pt idx="6">
                  <c:v>0.66500000000000004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9144944"/>
        <c:axId val="259145504"/>
        <c:axId val="0"/>
        <c:extLst>
          <c:ext xmlns:c15="http://schemas.microsoft.com/office/drawing/2012/chart" uri="{02D57815-91ED-43cb-92C2-25804820EDAC}">
            <c15:filteredBar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PROGRAMAS!$M$6</c15:sqref>
                        </c15:formulaRef>
                      </c:ext>
                    </c:extLst>
                    <c:strCache>
                      <c:ptCount val="1"/>
                      <c:pt idx="0">
                        <c:v>Programado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  <a:sp3d>
                    <a:contourClr>
                      <a:srgbClr val="FFC000"/>
                    </a:contourClr>
                  </a:sp3d>
                </c:spPr>
                <c:invertIfNegative val="0"/>
                <c:dLbls>
                  <c:dLbl>
                    <c:idx val="0"/>
                    <c:layout>
                      <c:manualLayout>
                        <c:x val="9.5495501882571898E-3"/>
                        <c:y val="-1.0095237035370679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</c:extLst>
                  </c:dLbl>
                  <c:dLbl>
                    <c:idx val="1"/>
                    <c:layout>
                      <c:manualLayout>
                        <c:x val="8.1853287327918536E-3"/>
                        <c:y val="-2.6920632094321901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</c:extLst>
                  </c:dLbl>
                  <c:dLbl>
                    <c:idx val="2"/>
                    <c:layout>
                      <c:manualLayout>
                        <c:x val="4.4195324267185688E-3"/>
                        <c:y val="-1.3460316047160945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</c:extLst>
                  </c:dLbl>
                  <c:dLbl>
                    <c:idx val="3"/>
                    <c:layout>
                      <c:manualLayout>
                        <c:x val="1.6093060221229101E-3"/>
                        <c:y val="-2.0190474070741378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</c:extLst>
                  </c:dLbl>
                  <c:dLbl>
                    <c:idx val="4"/>
                    <c:layout>
                      <c:manualLayout>
                        <c:x val="1.2277993099187815E-2"/>
                        <c:y val="-1.346031604716095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</c:extLst>
                  </c:dLbl>
                  <c:dLbl>
                    <c:idx val="6"/>
                    <c:layout>
                      <c:manualLayout>
                        <c:x val="6.8211072773266684E-3"/>
                        <c:y val="-1.346031604716095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</c:extLst>
                  </c:dLbl>
                  <c:spPr>
                    <a:noFill/>
                    <a:ln w="25400">
                      <a:noFill/>
                    </a:ln>
                  </c:spPr>
                  <c:txPr>
                    <a:bodyPr rot="0" vert="horz"/>
                    <a:lstStyle/>
                    <a:p>
                      <a:pPr>
                        <a:defRPr lang="es-ES"/>
                      </a:pPr>
                      <a:endParaRPr lang="es-CO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PROGRAMAS!$K$25:$K$31</c15:sqref>
                        </c15:formulaRef>
                      </c:ext>
                    </c:extLst>
                    <c:strCache>
                      <c:ptCount val="7"/>
                      <c:pt idx="0">
                        <c:v>1. CUNDINAMARCA COMPETITIVA, EMPRENDEDORA Y EMPRESARIAL</c:v>
                      </c:pt>
                      <c:pt idx="1">
                        <c:v>2. CUNDINAMARCA DINAMICA ATRACTIVA E INTERNACIONAL</c:v>
                      </c:pt>
                      <c:pt idx="2">
                        <c:v>3. MINERIA Y ENERGIA RESPONSABLE PARA CUNDINAMARCA</c:v>
                      </c:pt>
                      <c:pt idx="3">
                        <c:v>4. INFRAESTRUCTURA Y SERVICIOS PARA LA COMPETITIVIDAD Y LA MOVILIDAD</c:v>
                      </c:pt>
                      <c:pt idx="4">
                        <c:v>5. CUNDINAMARCA INNOVADORA CON CIENCIA Y TECNOLOGIA</c:v>
                      </c:pt>
                      <c:pt idx="5">
                        <c:v>6. TURISMO REGIONAL</c:v>
                      </c:pt>
                      <c:pt idx="6">
                        <c:v>7. INTEGRACION REGIONAL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PROGRAMAS!$M$25:$M$31</c15:sqref>
                        </c15:formulaRef>
                      </c:ext>
                    </c:extLst>
                    <c:numCache>
                      <c:formatCode>0.0</c:formatCode>
                      <c:ptCount val="7"/>
                      <c:pt idx="0">
                        <c:v>2.3250000000000002</c:v>
                      </c:pt>
                      <c:pt idx="1">
                        <c:v>0.99500000000000011</c:v>
                      </c:pt>
                      <c:pt idx="2">
                        <c:v>1.2450000000000001</c:v>
                      </c:pt>
                      <c:pt idx="3">
                        <c:v>4.3766400000000001</c:v>
                      </c:pt>
                      <c:pt idx="4">
                        <c:v>3.74</c:v>
                      </c:pt>
                      <c:pt idx="5">
                        <c:v>1.8200000000000003</c:v>
                      </c:pt>
                      <c:pt idx="6">
                        <c:v>0.66500000000000004</c:v>
                      </c:pt>
                    </c:numCache>
                  </c:numRef>
                </c:val>
                <c:shape val="cylinder"/>
              </c15:ser>
            </c15:filteredBarSeries>
          </c:ext>
        </c:extLst>
      </c:bar3DChart>
      <c:catAx>
        <c:axId val="259144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vert="horz"/>
          <a:lstStyle/>
          <a:p>
            <a:pPr>
              <a:defRPr lang="es-ES" sz="700" baseline="0">
                <a:solidFill>
                  <a:sysClr val="windowText" lastClr="000000"/>
                </a:solidFill>
              </a:defRPr>
            </a:pPr>
            <a:endParaRPr lang="es-CO"/>
          </a:p>
        </c:txPr>
        <c:crossAx val="259145504"/>
        <c:crosses val="autoZero"/>
        <c:auto val="1"/>
        <c:lblAlgn val="ctr"/>
        <c:lblOffset val="100"/>
        <c:noMultiLvlLbl val="0"/>
      </c:catAx>
      <c:valAx>
        <c:axId val="25914550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591449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 algn="ctr">
        <a:defRPr lang="es-CO" sz="700" b="0" i="0" u="none" strike="noStrike" kern="1200" baseline="0">
          <a:solidFill>
            <a:sysClr val="window" lastClr="FFFFFF">
              <a:lumMod val="85000"/>
            </a:sysClr>
          </a:solidFill>
          <a:latin typeface="+mn-lt"/>
          <a:ea typeface="+mn-ea"/>
          <a:cs typeface="+mn-cs"/>
        </a:defRPr>
      </a:pPr>
      <a:endParaRPr lang="es-CO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0.16064</cdr:x>
      <cdr:y>0.04411</cdr:y>
    </cdr:from>
    <cdr:to>
      <cdr:x>0.27266</cdr:x>
      <cdr:y>0.10954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1121260" y="118917"/>
          <a:ext cx="781899" cy="1764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CO" sz="1000" b="1" dirty="0">
              <a:solidFill>
                <a:schemeClr val="tx1"/>
              </a:solidFill>
            </a:rPr>
            <a:t>OBJETIVO  1</a:t>
          </a:r>
        </a:p>
      </cdr:txBody>
    </cdr:sp>
  </cdr:relSizeAnchor>
  <cdr:relSizeAnchor xmlns:cdr="http://schemas.openxmlformats.org/drawingml/2006/chartDrawing">
    <cdr:from>
      <cdr:x>0.37791</cdr:x>
      <cdr:y>0.04751</cdr:y>
    </cdr:from>
    <cdr:to>
      <cdr:x>0.49945</cdr:x>
      <cdr:y>0.13</cdr:y>
    </cdr:to>
    <cdr:sp macro="" textlink="">
      <cdr:nvSpPr>
        <cdr:cNvPr id="7" name="CuadroTexto 6"/>
        <cdr:cNvSpPr txBox="1"/>
      </cdr:nvSpPr>
      <cdr:spPr>
        <a:xfrm xmlns:a="http://schemas.openxmlformats.org/drawingml/2006/main">
          <a:off x="2637805" y="128093"/>
          <a:ext cx="848346" cy="222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CO" sz="1000" b="1" dirty="0">
              <a:solidFill>
                <a:schemeClr val="tx1"/>
              </a:solidFill>
            </a:rPr>
            <a:t>OBJETIVO  2</a:t>
          </a:r>
        </a:p>
      </cdr:txBody>
    </cdr:sp>
  </cdr:relSizeAnchor>
  <cdr:relSizeAnchor xmlns:cdr="http://schemas.openxmlformats.org/drawingml/2006/chartDrawing">
    <cdr:from>
      <cdr:x>0.6236</cdr:x>
      <cdr:y>0.04916</cdr:y>
    </cdr:from>
    <cdr:to>
      <cdr:x>0.72408</cdr:x>
      <cdr:y>0.12402</cdr:y>
    </cdr:to>
    <cdr:sp macro="" textlink="">
      <cdr:nvSpPr>
        <cdr:cNvPr id="8" name="CuadroTexto 7"/>
        <cdr:cNvSpPr txBox="1"/>
      </cdr:nvSpPr>
      <cdr:spPr>
        <a:xfrm xmlns:a="http://schemas.openxmlformats.org/drawingml/2006/main">
          <a:off x="4352656" y="132535"/>
          <a:ext cx="701347" cy="2018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CO" sz="1000" b="1" dirty="0">
              <a:solidFill>
                <a:schemeClr val="tx1"/>
              </a:solidFill>
            </a:rPr>
            <a:t>OBJETIVO  3</a:t>
          </a:r>
        </a:p>
      </cdr:txBody>
    </cdr:sp>
  </cdr:relSizeAnchor>
  <cdr:relSizeAnchor xmlns:cdr="http://schemas.openxmlformats.org/drawingml/2006/chartDrawing">
    <cdr:from>
      <cdr:x>0.84938</cdr:x>
      <cdr:y>0.05615</cdr:y>
    </cdr:from>
    <cdr:to>
      <cdr:x>0.95063</cdr:x>
      <cdr:y>0.13102</cdr:y>
    </cdr:to>
    <cdr:sp macro="" textlink="">
      <cdr:nvSpPr>
        <cdr:cNvPr id="9" name="CuadroTexto 8"/>
        <cdr:cNvSpPr txBox="1"/>
      </cdr:nvSpPr>
      <cdr:spPr>
        <a:xfrm xmlns:a="http://schemas.openxmlformats.org/drawingml/2006/main">
          <a:off x="5928650" y="151403"/>
          <a:ext cx="706693" cy="2018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CO" sz="1000" b="1" dirty="0">
              <a:solidFill>
                <a:schemeClr val="tx1"/>
              </a:solidFill>
            </a:rPr>
            <a:t>OBJETIVO </a:t>
          </a:r>
          <a:r>
            <a:rPr lang="es-CO" sz="1000" b="1" dirty="0" smtClean="0">
              <a:solidFill>
                <a:schemeClr val="tx1"/>
              </a:solidFill>
            </a:rPr>
            <a:t>4</a:t>
          </a:r>
          <a:endParaRPr lang="es-CO" sz="1000" b="1" dirty="0">
            <a:solidFill>
              <a:schemeClr val="tx1"/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0.49375</cdr:x>
      <cdr:y>0.536</cdr:y>
    </cdr:from>
    <cdr:to>
      <cdr:x>0.65833</cdr:x>
      <cdr:y>0.57486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257425" y="2233613"/>
          <a:ext cx="752475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0.49375</cdr:x>
      <cdr:y>0.536</cdr:y>
    </cdr:from>
    <cdr:to>
      <cdr:x>0.65833</cdr:x>
      <cdr:y>0.57486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257425" y="2233613"/>
          <a:ext cx="752475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0.49375</cdr:x>
      <cdr:y>0.536</cdr:y>
    </cdr:from>
    <cdr:to>
      <cdr:x>0.65833</cdr:x>
      <cdr:y>0.57486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257425" y="2233613"/>
          <a:ext cx="752475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0.49375</cdr:x>
      <cdr:y>0.536</cdr:y>
    </cdr:from>
    <cdr:to>
      <cdr:x>0.65833</cdr:x>
      <cdr:y>0.57486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257425" y="2233613"/>
          <a:ext cx="752475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0.49375</cdr:x>
      <cdr:y>0.536</cdr:y>
    </cdr:from>
    <cdr:to>
      <cdr:x>0.65833</cdr:x>
      <cdr:y>0.57486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257425" y="2233613"/>
          <a:ext cx="752475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0.49375</cdr:x>
      <cdr:y>0.536</cdr:y>
    </cdr:from>
    <cdr:to>
      <cdr:x>0.65833</cdr:x>
      <cdr:y>0.57486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257425" y="2233613"/>
          <a:ext cx="752475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/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0.49375</cdr:x>
      <cdr:y>0.536</cdr:y>
    </cdr:from>
    <cdr:to>
      <cdr:x>0.65833</cdr:x>
      <cdr:y>0.57486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257425" y="2233613"/>
          <a:ext cx="752475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/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0.49375</cdr:x>
      <cdr:y>0.536</cdr:y>
    </cdr:from>
    <cdr:to>
      <cdr:x>0.65833</cdr:x>
      <cdr:y>0.57486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257425" y="2233613"/>
          <a:ext cx="752475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/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0.49375</cdr:x>
      <cdr:y>0.536</cdr:y>
    </cdr:from>
    <cdr:to>
      <cdr:x>0.65833</cdr:x>
      <cdr:y>0.57486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257425" y="2233613"/>
          <a:ext cx="752475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/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0.49375</cdr:x>
      <cdr:y>0.536</cdr:y>
    </cdr:from>
    <cdr:to>
      <cdr:x>0.65833</cdr:x>
      <cdr:y>0.57486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257425" y="2233613"/>
          <a:ext cx="752475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0.49375</cdr:x>
      <cdr:y>0.536</cdr:y>
    </cdr:from>
    <cdr:to>
      <cdr:x>0.65833</cdr:x>
      <cdr:y>0.57486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257425" y="2233613"/>
          <a:ext cx="752475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/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0.49375</cdr:x>
      <cdr:y>0.536</cdr:y>
    </cdr:from>
    <cdr:to>
      <cdr:x>0.65833</cdr:x>
      <cdr:y>0.57486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257425" y="2233613"/>
          <a:ext cx="752475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/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0.49375</cdr:x>
      <cdr:y>0.53477</cdr:y>
    </cdr:from>
    <cdr:to>
      <cdr:x>0.65833</cdr:x>
      <cdr:y>0.57388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257425" y="2233613"/>
          <a:ext cx="752475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/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0.49375</cdr:x>
      <cdr:y>0.536</cdr:y>
    </cdr:from>
    <cdr:to>
      <cdr:x>0.65833</cdr:x>
      <cdr:y>0.57486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257425" y="2233613"/>
          <a:ext cx="752475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/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0.49375</cdr:x>
      <cdr:y>0.536</cdr:y>
    </cdr:from>
    <cdr:to>
      <cdr:x>0.65833</cdr:x>
      <cdr:y>0.57486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257425" y="2233613"/>
          <a:ext cx="752475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/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0.49375</cdr:x>
      <cdr:y>0.536</cdr:y>
    </cdr:from>
    <cdr:to>
      <cdr:x>0.65833</cdr:x>
      <cdr:y>0.57486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257425" y="2233613"/>
          <a:ext cx="752475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/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0.49375</cdr:x>
      <cdr:y>0.536</cdr:y>
    </cdr:from>
    <cdr:to>
      <cdr:x>0.65833</cdr:x>
      <cdr:y>0.57486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257425" y="2233613"/>
          <a:ext cx="752475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/>
        </a:p>
      </cdr:txBody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0.49375</cdr:x>
      <cdr:y>0.536</cdr:y>
    </cdr:from>
    <cdr:to>
      <cdr:x>0.65833</cdr:x>
      <cdr:y>0.57486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257425" y="2233613"/>
          <a:ext cx="752475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/>
        </a:p>
      </cdr:txBody>
    </cdr:sp>
  </cdr:relSizeAnchor>
</c:userShapes>
</file>

<file path=ppt/drawings/drawing27.xml><?xml version="1.0" encoding="utf-8"?>
<c:userShapes xmlns:c="http://schemas.openxmlformats.org/drawingml/2006/chart">
  <cdr:relSizeAnchor xmlns:cdr="http://schemas.openxmlformats.org/drawingml/2006/chartDrawing">
    <cdr:from>
      <cdr:x>0.49375</cdr:x>
      <cdr:y>0.536</cdr:y>
    </cdr:from>
    <cdr:to>
      <cdr:x>0.65833</cdr:x>
      <cdr:y>0.57486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257425" y="2233613"/>
          <a:ext cx="752475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/>
        </a:p>
      </cdr:txBody>
    </cdr:sp>
  </cdr:relSizeAnchor>
</c:userShapes>
</file>

<file path=ppt/drawings/drawing28.xml><?xml version="1.0" encoding="utf-8"?>
<c:userShapes xmlns:c="http://schemas.openxmlformats.org/drawingml/2006/chart">
  <cdr:relSizeAnchor xmlns:cdr="http://schemas.openxmlformats.org/drawingml/2006/chartDrawing">
    <cdr:from>
      <cdr:x>0.49375</cdr:x>
      <cdr:y>0.536</cdr:y>
    </cdr:from>
    <cdr:to>
      <cdr:x>0.65833</cdr:x>
      <cdr:y>0.57486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257425" y="2233613"/>
          <a:ext cx="752475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/>
        </a:p>
      </cdr:txBody>
    </cdr:sp>
  </cdr:relSizeAnchor>
</c:userShapes>
</file>

<file path=ppt/drawings/drawing29.xml><?xml version="1.0" encoding="utf-8"?>
<c:userShapes xmlns:c="http://schemas.openxmlformats.org/drawingml/2006/chart">
  <cdr:relSizeAnchor xmlns:cdr="http://schemas.openxmlformats.org/drawingml/2006/chartDrawing">
    <cdr:from>
      <cdr:x>0.49375</cdr:x>
      <cdr:y>0.536</cdr:y>
    </cdr:from>
    <cdr:to>
      <cdr:x>0.65833</cdr:x>
      <cdr:y>0.57486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257425" y="2233613"/>
          <a:ext cx="752475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0.49375</cdr:x>
      <cdr:y>0.536</cdr:y>
    </cdr:from>
    <cdr:to>
      <cdr:x>0.65833</cdr:x>
      <cdr:y>0.57486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257425" y="2233613"/>
          <a:ext cx="752475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/>
        </a:p>
      </cdr:txBody>
    </cdr:sp>
  </cdr:relSizeAnchor>
</c:userShapes>
</file>

<file path=ppt/drawings/drawing30.xml><?xml version="1.0" encoding="utf-8"?>
<c:userShapes xmlns:c="http://schemas.openxmlformats.org/drawingml/2006/chart">
  <cdr:relSizeAnchor xmlns:cdr="http://schemas.openxmlformats.org/drawingml/2006/chartDrawing">
    <cdr:from>
      <cdr:x>0.49375</cdr:x>
      <cdr:y>0.536</cdr:y>
    </cdr:from>
    <cdr:to>
      <cdr:x>0.65833</cdr:x>
      <cdr:y>0.57486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257425" y="2233613"/>
          <a:ext cx="752475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/>
        </a:p>
      </cdr:txBody>
    </cdr:sp>
  </cdr:relSizeAnchor>
</c:userShapes>
</file>

<file path=ppt/drawings/drawing31.xml><?xml version="1.0" encoding="utf-8"?>
<c:userShapes xmlns:c="http://schemas.openxmlformats.org/drawingml/2006/chart">
  <cdr:relSizeAnchor xmlns:cdr="http://schemas.openxmlformats.org/drawingml/2006/chartDrawing">
    <cdr:from>
      <cdr:x>0.49277</cdr:x>
      <cdr:y>0.536</cdr:y>
    </cdr:from>
    <cdr:to>
      <cdr:x>0.65759</cdr:x>
      <cdr:y>0.57486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257425" y="2233613"/>
          <a:ext cx="752475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0.49375</cdr:x>
      <cdr:y>0.536</cdr:y>
    </cdr:from>
    <cdr:to>
      <cdr:x>0.65833</cdr:x>
      <cdr:y>0.57486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257425" y="2233613"/>
          <a:ext cx="752475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0.49375</cdr:x>
      <cdr:y>0.536</cdr:y>
    </cdr:from>
    <cdr:to>
      <cdr:x>0.65833</cdr:x>
      <cdr:y>0.57486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257425" y="2233613"/>
          <a:ext cx="752475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0.49375</cdr:x>
      <cdr:y>0.536</cdr:y>
    </cdr:from>
    <cdr:to>
      <cdr:x>0.65833</cdr:x>
      <cdr:y>0.57486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257425" y="2233613"/>
          <a:ext cx="752475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0.49375</cdr:x>
      <cdr:y>0.536</cdr:y>
    </cdr:from>
    <cdr:to>
      <cdr:x>0.65833</cdr:x>
      <cdr:y>0.57486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257425" y="2233613"/>
          <a:ext cx="752475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0.49375</cdr:x>
      <cdr:y>0.536</cdr:y>
    </cdr:from>
    <cdr:to>
      <cdr:x>0.65833</cdr:x>
      <cdr:y>0.57486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257425" y="2233613"/>
          <a:ext cx="752475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0.49375</cdr:x>
      <cdr:y>0.536</cdr:y>
    </cdr:from>
    <cdr:to>
      <cdr:x>0.65833</cdr:x>
      <cdr:y>0.57486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257425" y="2233613"/>
          <a:ext cx="752475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5E3B6-8233-42D1-9FE1-D54EDFADD62C}" type="datetimeFigureOut">
              <a:rPr lang="es-ES" smtClean="0"/>
              <a:t>18/08/2015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B698C-0192-4B82-A509-D2C49D3C3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9181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797CD-EE59-479F-A760-45C81EA16247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76090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797CD-EE59-479F-A760-45C81EA16247}" type="slidenum">
              <a:rPr lang="es-CO" smtClean="0"/>
              <a:t>27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0940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797CD-EE59-479F-A760-45C81EA16247}" type="slidenum">
              <a:rPr lang="es-CO" smtClean="0"/>
              <a:t>33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0604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797CD-EE59-479F-A760-45C81EA16247}" type="slidenum">
              <a:rPr lang="es-CO" smtClean="0"/>
              <a:t>34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0568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797CD-EE59-479F-A760-45C81EA16247}" type="slidenum">
              <a:rPr lang="es-CO" smtClean="0"/>
              <a:t>35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8752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797CD-EE59-479F-A760-45C81EA16247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6174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797CD-EE59-479F-A760-45C81EA16247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0875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797CD-EE59-479F-A760-45C81EA16247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3725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797CD-EE59-479F-A760-45C81EA16247}" type="slidenum">
              <a:rPr lang="es-CO" smtClean="0"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8991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797CD-EE59-479F-A760-45C81EA16247}" type="slidenum">
              <a:rPr lang="es-CO" smtClean="0"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14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797CD-EE59-479F-A760-45C81EA16247}" type="slidenum">
              <a:rPr lang="es-CO" smtClean="0"/>
              <a:t>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0175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797CD-EE59-479F-A760-45C81EA16247}" type="slidenum">
              <a:rPr lang="es-CO" smtClean="0"/>
              <a:t>25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8260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797CD-EE59-479F-A760-45C81EA16247}" type="slidenum">
              <a:rPr lang="es-CO" smtClean="0"/>
              <a:t>26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2165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6DDA-71AA-7542-A602-3AADA1B92E70}" type="datetimeFigureOut">
              <a:rPr lang="es-ES" smtClean="0"/>
              <a:pPr/>
              <a:t>18/08/2015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B1C8-CAD1-5B40-8C3F-75D9BE3B58D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871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6DDA-71AA-7542-A602-3AADA1B92E70}" type="datetimeFigureOut">
              <a:rPr lang="es-ES" smtClean="0"/>
              <a:pPr/>
              <a:t>18/08/2015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B1C8-CAD1-5B40-8C3F-75D9BE3B58D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7976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6DDA-71AA-7542-A602-3AADA1B92E70}" type="datetimeFigureOut">
              <a:rPr lang="es-ES" smtClean="0"/>
              <a:pPr/>
              <a:t>18/08/2015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B1C8-CAD1-5B40-8C3F-75D9BE3B58D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4666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6DDA-71AA-7542-A602-3AADA1B92E70}" type="datetimeFigureOut">
              <a:rPr lang="es-ES" smtClean="0"/>
              <a:pPr/>
              <a:t>18/08/2015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B1C8-CAD1-5B40-8C3F-75D9BE3B58D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1422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6DDA-71AA-7542-A602-3AADA1B92E70}" type="datetimeFigureOut">
              <a:rPr lang="es-ES" smtClean="0"/>
              <a:pPr/>
              <a:t>18/08/2015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B1C8-CAD1-5B40-8C3F-75D9BE3B58D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5465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6DDA-71AA-7542-A602-3AADA1B92E70}" type="datetimeFigureOut">
              <a:rPr lang="es-ES" smtClean="0"/>
              <a:pPr/>
              <a:t>18/08/2015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B1C8-CAD1-5B40-8C3F-75D9BE3B58D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5147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6DDA-71AA-7542-A602-3AADA1B92E70}" type="datetimeFigureOut">
              <a:rPr lang="es-ES" smtClean="0"/>
              <a:pPr/>
              <a:t>18/08/2015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B1C8-CAD1-5B40-8C3F-75D9BE3B58D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3837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6DDA-71AA-7542-A602-3AADA1B92E70}" type="datetimeFigureOut">
              <a:rPr lang="es-ES" smtClean="0"/>
              <a:pPr/>
              <a:t>18/08/2015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B1C8-CAD1-5B40-8C3F-75D9BE3B58D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1552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6DDA-71AA-7542-A602-3AADA1B92E70}" type="datetimeFigureOut">
              <a:rPr lang="es-ES" smtClean="0"/>
              <a:pPr/>
              <a:t>18/08/2015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B1C8-CAD1-5B40-8C3F-75D9BE3B58D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2788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6DDA-71AA-7542-A602-3AADA1B92E70}" type="datetimeFigureOut">
              <a:rPr lang="es-ES" smtClean="0"/>
              <a:pPr/>
              <a:t>18/08/2015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B1C8-CAD1-5B40-8C3F-75D9BE3B58D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230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6DDA-71AA-7542-A602-3AADA1B92E70}" type="datetimeFigureOut">
              <a:rPr lang="es-ES" smtClean="0"/>
              <a:pPr/>
              <a:t>18/08/2015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B1C8-CAD1-5B40-8C3F-75D9BE3B58D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6488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56DDA-71AA-7542-A602-3AADA1B92E70}" type="datetimeFigureOut">
              <a:rPr lang="es-ES" smtClean="0"/>
              <a:pPr/>
              <a:t>18/08/2015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7B1C8-CAD1-5B40-8C3F-75D9BE3B58D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8820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chart" Target="../charts/char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chart" Target="../charts/char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chart" Target="../charts/char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chart" Target="../charts/chart3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chart" Target="../charts/char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chart" Target="../charts/chart3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chart" Target="../charts/chart4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chart" Target="../charts/chart4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chart" Target="../charts/chart4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chart" Target="../charts/chart5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chart" Target="../charts/chart6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chart" Target="../charts/chart6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4.xml"/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6.xml"/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9.xml"/><Relationship Id="rId4" Type="http://schemas.openxmlformats.org/officeDocument/2006/relationships/chart" Target="../charts/chart6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68539" y="1581784"/>
            <a:ext cx="7143815" cy="28069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8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AVANCE CONSOLIDADO </a:t>
            </a:r>
          </a:p>
          <a:p>
            <a:pPr algn="ctr">
              <a:lnSpc>
                <a:spcPct val="70000"/>
              </a:lnSpc>
            </a:pPr>
            <a:r>
              <a:rPr lang="en-US" sz="48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PLAN DE DESARROLLO</a:t>
            </a:r>
          </a:p>
          <a:p>
            <a:pPr algn="dist">
              <a:lnSpc>
                <a:spcPct val="70000"/>
              </a:lnSpc>
            </a:pPr>
            <a:endParaRPr lang="en-US" sz="4800" b="1" spc="-3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algn="dist">
              <a:lnSpc>
                <a:spcPct val="70000"/>
              </a:lnSpc>
            </a:pPr>
            <a:r>
              <a:rPr lang="en-US" sz="3600" b="1" spc="-3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CUNDINAMARCA CALIDAD DE VIDA</a:t>
            </a:r>
          </a:p>
          <a:p>
            <a:pPr algn="dist">
              <a:lnSpc>
                <a:spcPct val="70000"/>
              </a:lnSpc>
            </a:pPr>
            <a:endParaRPr lang="en-US" sz="3600" b="1" spc="-3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70000"/>
              </a:lnSpc>
            </a:pPr>
            <a:r>
              <a:rPr lang="en-US" sz="36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CORTE 30 DE JUNIO 2015</a:t>
            </a:r>
            <a:endParaRPr lang="en-US" sz="3600" b="1" spc="-3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922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68353" y="388146"/>
            <a:ext cx="3620671" cy="788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Avance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Secretaría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de </a:t>
            </a:r>
          </a:p>
          <a:p>
            <a:pPr>
              <a:lnSpc>
                <a:spcPct val="70000"/>
              </a:lnSpc>
            </a:pP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Salud</a:t>
            </a:r>
            <a:endParaRPr lang="en-US" sz="3200" b="1" spc="-300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9" name="Título 1"/>
          <p:cNvSpPr txBox="1">
            <a:spLocks/>
          </p:cNvSpPr>
          <p:nvPr/>
        </p:nvSpPr>
        <p:spPr bwMode="auto">
          <a:xfrm>
            <a:off x="432015" y="1546477"/>
            <a:ext cx="2209731" cy="288032"/>
          </a:xfrm>
          <a:prstGeom prst="rect">
            <a:avLst/>
          </a:prstGeom>
          <a:solidFill>
            <a:srgbClr val="FFE26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1400" b="1" dirty="0" smtClean="0">
                <a:solidFill>
                  <a:schemeClr val="tx1"/>
                </a:solidFill>
              </a:rPr>
              <a:t>AVANCE FISICO ENTIDAD</a:t>
            </a:r>
            <a:endParaRPr lang="es-CO" sz="1400" b="1" dirty="0">
              <a:solidFill>
                <a:schemeClr val="tx1"/>
              </a:solidFill>
            </a:endParaRPr>
          </a:p>
        </p:txBody>
      </p:sp>
      <p:grpSp>
        <p:nvGrpSpPr>
          <p:cNvPr id="33" name="Grupo 5"/>
          <p:cNvGrpSpPr/>
          <p:nvPr/>
        </p:nvGrpSpPr>
        <p:grpSpPr>
          <a:xfrm>
            <a:off x="696819" y="4727916"/>
            <a:ext cx="2592288" cy="703995"/>
            <a:chOff x="6444208" y="1602181"/>
            <a:chExt cx="2699792" cy="832604"/>
          </a:xfrm>
        </p:grpSpPr>
        <p:sp>
          <p:nvSpPr>
            <p:cNvPr id="34" name="28 CuadroTexto"/>
            <p:cNvSpPr txBox="1"/>
            <p:nvPr/>
          </p:nvSpPr>
          <p:spPr>
            <a:xfrm>
              <a:off x="6621003" y="1602181"/>
              <a:ext cx="1983445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Programado CUATRIENIO</a:t>
              </a:r>
            </a:p>
          </p:txBody>
        </p:sp>
        <p:sp>
          <p:nvSpPr>
            <p:cNvPr id="35" name="29 Rectángulo"/>
            <p:cNvSpPr/>
            <p:nvPr/>
          </p:nvSpPr>
          <p:spPr>
            <a:xfrm>
              <a:off x="6444208" y="1874717"/>
              <a:ext cx="144016" cy="72008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6" name="30 CuadroTexto"/>
            <p:cNvSpPr txBox="1"/>
            <p:nvPr/>
          </p:nvSpPr>
          <p:spPr>
            <a:xfrm>
              <a:off x="6621003" y="1754581"/>
              <a:ext cx="1767421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POSITIVA</a:t>
              </a:r>
            </a:p>
          </p:txBody>
        </p:sp>
        <p:sp>
          <p:nvSpPr>
            <p:cNvPr id="39" name="31 Rectángulo"/>
            <p:cNvSpPr/>
            <p:nvPr/>
          </p:nvSpPr>
          <p:spPr>
            <a:xfrm>
              <a:off x="6444208" y="2027117"/>
              <a:ext cx="144016" cy="7200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0" name="32 CuadroTexto"/>
            <p:cNvSpPr txBox="1"/>
            <p:nvPr/>
          </p:nvSpPr>
          <p:spPr>
            <a:xfrm>
              <a:off x="6621003" y="1906981"/>
              <a:ext cx="2522997" cy="52780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REZAGADA</a:t>
              </a:r>
            </a:p>
            <a:p>
              <a:endParaRPr lang="es-CO" sz="1200" dirty="0" smtClean="0"/>
            </a:p>
          </p:txBody>
        </p:sp>
        <p:sp>
          <p:nvSpPr>
            <p:cNvPr id="41" name="33 Rectángulo"/>
            <p:cNvSpPr/>
            <p:nvPr/>
          </p:nvSpPr>
          <p:spPr>
            <a:xfrm>
              <a:off x="6444208" y="2179517"/>
              <a:ext cx="144016" cy="7200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2" name="34 CuadroTexto"/>
            <p:cNvSpPr txBox="1"/>
            <p:nvPr/>
          </p:nvSpPr>
          <p:spPr>
            <a:xfrm>
              <a:off x="6621005" y="2094523"/>
              <a:ext cx="2199469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PENDIENTE</a:t>
              </a:r>
            </a:p>
          </p:txBody>
        </p:sp>
        <p:sp>
          <p:nvSpPr>
            <p:cNvPr id="43" name="12 Rectángulo"/>
            <p:cNvSpPr/>
            <p:nvPr/>
          </p:nvSpPr>
          <p:spPr>
            <a:xfrm>
              <a:off x="6444208" y="1737955"/>
              <a:ext cx="144016" cy="7200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" name="Flecha derecha 1"/>
          <p:cNvSpPr/>
          <p:nvPr/>
        </p:nvSpPr>
        <p:spPr>
          <a:xfrm>
            <a:off x="6743700" y="6229350"/>
            <a:ext cx="1762125" cy="4953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CONTINUA</a:t>
            </a:r>
            <a:endParaRPr lang="es-ES" dirty="0"/>
          </a:p>
        </p:txBody>
      </p:sp>
      <p:sp>
        <p:nvSpPr>
          <p:cNvPr id="24" name="Título 1"/>
          <p:cNvSpPr txBox="1">
            <a:spLocks/>
          </p:cNvSpPr>
          <p:nvPr/>
        </p:nvSpPr>
        <p:spPr bwMode="auto">
          <a:xfrm>
            <a:off x="4563882" y="203480"/>
            <a:ext cx="4373411" cy="644245"/>
          </a:xfrm>
          <a:prstGeom prst="rect">
            <a:avLst/>
          </a:prstGeom>
          <a:solidFill>
            <a:srgbClr val="FFD62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1400" b="1" dirty="0" smtClean="0">
                <a:solidFill>
                  <a:schemeClr val="tx1"/>
                </a:solidFill>
              </a:rPr>
              <a:t>AVANCE FISICO ACUMULADO  x  META  </a:t>
            </a:r>
          </a:p>
          <a:p>
            <a:pPr algn="ctr"/>
            <a:r>
              <a:rPr lang="es-CO" sz="1400" dirty="0" smtClean="0">
                <a:solidFill>
                  <a:schemeClr val="tx1"/>
                </a:solidFill>
              </a:rPr>
              <a:t>CORTE 30 DE JUNIO 2015</a:t>
            </a:r>
            <a:endParaRPr lang="es-CO" sz="1400" dirty="0">
              <a:solidFill>
                <a:schemeClr val="tx1"/>
              </a:solidFill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0" y="5573528"/>
            <a:ext cx="1082453" cy="1072727"/>
          </a:xfrm>
          <a:prstGeom prst="rect">
            <a:avLst/>
          </a:prstGeom>
        </p:spPr>
      </p:pic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1872067"/>
              </p:ext>
            </p:extLst>
          </p:nvPr>
        </p:nvGraphicFramePr>
        <p:xfrm>
          <a:off x="432016" y="2171699"/>
          <a:ext cx="3158909" cy="233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28161"/>
              </p:ext>
            </p:extLst>
          </p:nvPr>
        </p:nvGraphicFramePr>
        <p:xfrm>
          <a:off x="2924102" y="4705567"/>
          <a:ext cx="986954" cy="685800"/>
        </p:xfrm>
        <a:graphic>
          <a:graphicData uri="http://schemas.openxmlformats.org/drawingml/2006/table">
            <a:tbl>
              <a:tblPr/>
              <a:tblGrid>
                <a:gridCol w="547798"/>
                <a:gridCol w="439156"/>
              </a:tblGrid>
              <a:tr h="17145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 METAS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2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Gráfico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0252887"/>
              </p:ext>
            </p:extLst>
          </p:nvPr>
        </p:nvGraphicFramePr>
        <p:xfrm>
          <a:off x="4191000" y="1177145"/>
          <a:ext cx="4381500" cy="4918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9813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68353" y="388146"/>
            <a:ext cx="3620671" cy="788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Avance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Secretaría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de </a:t>
            </a:r>
          </a:p>
          <a:p>
            <a:pPr>
              <a:lnSpc>
                <a:spcPct val="70000"/>
              </a:lnSpc>
            </a:pP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Salud</a:t>
            </a:r>
            <a:endParaRPr lang="en-US" sz="3200" b="1" spc="-300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 bwMode="auto">
          <a:xfrm>
            <a:off x="447684" y="1846197"/>
            <a:ext cx="3772019" cy="644245"/>
          </a:xfrm>
          <a:prstGeom prst="rect">
            <a:avLst/>
          </a:prstGeom>
          <a:solidFill>
            <a:srgbClr val="FFD62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1400" b="1" dirty="0" smtClean="0">
                <a:solidFill>
                  <a:schemeClr val="tx1"/>
                </a:solidFill>
              </a:rPr>
              <a:t>AVANCE FISICO ACUMULADO  x  META  </a:t>
            </a:r>
          </a:p>
          <a:p>
            <a:pPr algn="ctr"/>
            <a:r>
              <a:rPr lang="es-CO" sz="1400" dirty="0" smtClean="0">
                <a:solidFill>
                  <a:schemeClr val="tx1"/>
                </a:solidFill>
              </a:rPr>
              <a:t>CORTE 30 DE JUNIO 2015</a:t>
            </a:r>
            <a:endParaRPr lang="es-CO" sz="1400" dirty="0">
              <a:solidFill>
                <a:schemeClr val="tx1"/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0" y="5573528"/>
            <a:ext cx="1082453" cy="1072727"/>
          </a:xfrm>
          <a:prstGeom prst="rect">
            <a:avLst/>
          </a:prstGeom>
        </p:spPr>
      </p:pic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739791"/>
              </p:ext>
            </p:extLst>
          </p:nvPr>
        </p:nvGraphicFramePr>
        <p:xfrm>
          <a:off x="1257227" y="4153117"/>
          <a:ext cx="986954" cy="685800"/>
        </p:xfrm>
        <a:graphic>
          <a:graphicData uri="http://schemas.openxmlformats.org/drawingml/2006/table">
            <a:tbl>
              <a:tblPr/>
              <a:tblGrid>
                <a:gridCol w="547798"/>
                <a:gridCol w="439156"/>
              </a:tblGrid>
              <a:tr h="17145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 METAS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2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7405365"/>
              </p:ext>
            </p:extLst>
          </p:nvPr>
        </p:nvGraphicFramePr>
        <p:xfrm>
          <a:off x="4943475" y="782365"/>
          <a:ext cx="3505200" cy="5267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ítulo 1"/>
          <p:cNvSpPr txBox="1">
            <a:spLocks/>
          </p:cNvSpPr>
          <p:nvPr/>
        </p:nvSpPr>
        <p:spPr bwMode="auto">
          <a:xfrm>
            <a:off x="4563882" y="203480"/>
            <a:ext cx="4373411" cy="644245"/>
          </a:xfrm>
          <a:prstGeom prst="rect">
            <a:avLst/>
          </a:prstGeom>
          <a:solidFill>
            <a:srgbClr val="FFD62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1400" b="1" dirty="0" smtClean="0">
                <a:solidFill>
                  <a:schemeClr val="tx1"/>
                </a:solidFill>
              </a:rPr>
              <a:t>AVANCE FISICO ACUMULADO  x  META  </a:t>
            </a:r>
          </a:p>
          <a:p>
            <a:pPr algn="ctr"/>
            <a:r>
              <a:rPr lang="es-CO" sz="1400" dirty="0" smtClean="0">
                <a:solidFill>
                  <a:schemeClr val="tx1"/>
                </a:solidFill>
              </a:rPr>
              <a:t>CORTE 30 DE JUNIO 2015</a:t>
            </a:r>
            <a:endParaRPr lang="es-CO" sz="1400" dirty="0">
              <a:solidFill>
                <a:schemeClr val="tx1"/>
              </a:solidFill>
            </a:endParaRPr>
          </a:p>
        </p:txBody>
      </p:sp>
      <p:grpSp>
        <p:nvGrpSpPr>
          <p:cNvPr id="22" name="Grupo 5"/>
          <p:cNvGrpSpPr/>
          <p:nvPr/>
        </p:nvGrpSpPr>
        <p:grpSpPr>
          <a:xfrm>
            <a:off x="778893" y="2990817"/>
            <a:ext cx="2599589" cy="694112"/>
            <a:chOff x="6431132" y="1602181"/>
            <a:chExt cx="2707396" cy="820916"/>
          </a:xfrm>
        </p:grpSpPr>
        <p:sp>
          <p:nvSpPr>
            <p:cNvPr id="23" name="28 CuadroTexto"/>
            <p:cNvSpPr txBox="1"/>
            <p:nvPr/>
          </p:nvSpPr>
          <p:spPr>
            <a:xfrm>
              <a:off x="6621003" y="1602181"/>
              <a:ext cx="1983445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Programado CUATRIENIO</a:t>
              </a:r>
            </a:p>
          </p:txBody>
        </p:sp>
        <p:sp>
          <p:nvSpPr>
            <p:cNvPr id="24" name="29 Rectángulo"/>
            <p:cNvSpPr/>
            <p:nvPr/>
          </p:nvSpPr>
          <p:spPr>
            <a:xfrm>
              <a:off x="6444208" y="1896251"/>
              <a:ext cx="144016" cy="72008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5" name="30 CuadroTexto"/>
            <p:cNvSpPr txBox="1"/>
            <p:nvPr/>
          </p:nvSpPr>
          <p:spPr>
            <a:xfrm>
              <a:off x="6621003" y="1777554"/>
              <a:ext cx="1767420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POSITIVA</a:t>
              </a:r>
            </a:p>
          </p:txBody>
        </p:sp>
        <p:sp>
          <p:nvSpPr>
            <p:cNvPr id="26" name="31 Rectángulo"/>
            <p:cNvSpPr/>
            <p:nvPr/>
          </p:nvSpPr>
          <p:spPr>
            <a:xfrm>
              <a:off x="6444208" y="2063121"/>
              <a:ext cx="144016" cy="7200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32 CuadroTexto"/>
            <p:cNvSpPr txBox="1"/>
            <p:nvPr/>
          </p:nvSpPr>
          <p:spPr>
            <a:xfrm>
              <a:off x="6615531" y="2113695"/>
              <a:ext cx="2522997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REZAGADA</a:t>
              </a:r>
              <a:endParaRPr lang="es-CO" sz="1200" dirty="0" smtClean="0"/>
            </a:p>
          </p:txBody>
        </p:sp>
        <p:sp>
          <p:nvSpPr>
            <p:cNvPr id="28" name="33 Rectángulo"/>
            <p:cNvSpPr/>
            <p:nvPr/>
          </p:nvSpPr>
          <p:spPr>
            <a:xfrm>
              <a:off x="6431132" y="2232681"/>
              <a:ext cx="144016" cy="7200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8" name="34 CuadroTexto"/>
            <p:cNvSpPr txBox="1"/>
            <p:nvPr/>
          </p:nvSpPr>
          <p:spPr>
            <a:xfrm>
              <a:off x="6615531" y="1938321"/>
              <a:ext cx="2199469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PENDIENTE</a:t>
              </a:r>
            </a:p>
          </p:txBody>
        </p:sp>
        <p:sp>
          <p:nvSpPr>
            <p:cNvPr id="39" name="12 Rectángulo"/>
            <p:cNvSpPr/>
            <p:nvPr/>
          </p:nvSpPr>
          <p:spPr>
            <a:xfrm>
              <a:off x="6444208" y="1737955"/>
              <a:ext cx="144016" cy="7200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149791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68353" y="388146"/>
            <a:ext cx="3620671" cy="788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Avance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Secretaría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de </a:t>
            </a:r>
          </a:p>
          <a:p>
            <a:pPr>
              <a:lnSpc>
                <a:spcPct val="70000"/>
              </a:lnSpc>
            </a:pP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Planeación</a:t>
            </a:r>
            <a:endParaRPr lang="en-US" sz="3200" b="1" spc="-300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9" name="Título 1"/>
          <p:cNvSpPr txBox="1">
            <a:spLocks/>
          </p:cNvSpPr>
          <p:nvPr/>
        </p:nvSpPr>
        <p:spPr bwMode="auto">
          <a:xfrm>
            <a:off x="432015" y="1546477"/>
            <a:ext cx="2209731" cy="288032"/>
          </a:xfrm>
          <a:prstGeom prst="rect">
            <a:avLst/>
          </a:prstGeom>
          <a:solidFill>
            <a:srgbClr val="FFE26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1400" b="1" dirty="0" smtClean="0">
                <a:solidFill>
                  <a:schemeClr val="tx1"/>
                </a:solidFill>
              </a:rPr>
              <a:t>AVANCE FISICO ENTIDAD</a:t>
            </a:r>
            <a:endParaRPr lang="es-CO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38" name="Tabla 37"/>
          <p:cNvGraphicFramePr>
            <a:graphicFrameLocks noGrp="1"/>
          </p:cNvGraphicFramePr>
          <p:nvPr>
            <p:extLst/>
          </p:nvPr>
        </p:nvGraphicFramePr>
        <p:xfrm>
          <a:off x="2877030" y="5324631"/>
          <a:ext cx="1247278" cy="5898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3639"/>
                <a:gridCol w="623639"/>
              </a:tblGrid>
              <a:tr h="149761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N° METAS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007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A2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338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669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0" name="Título 1"/>
          <p:cNvSpPr txBox="1">
            <a:spLocks/>
          </p:cNvSpPr>
          <p:nvPr/>
        </p:nvSpPr>
        <p:spPr bwMode="auto">
          <a:xfrm>
            <a:off x="4563882" y="203480"/>
            <a:ext cx="4373411" cy="644245"/>
          </a:xfrm>
          <a:prstGeom prst="rect">
            <a:avLst/>
          </a:prstGeom>
          <a:solidFill>
            <a:srgbClr val="FFD62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1400" b="1" dirty="0" smtClean="0">
                <a:solidFill>
                  <a:schemeClr val="tx1"/>
                </a:solidFill>
              </a:rPr>
              <a:t>AVANCE FISICO ACUMULADO  x  META  </a:t>
            </a:r>
          </a:p>
          <a:p>
            <a:pPr algn="ctr"/>
            <a:r>
              <a:rPr lang="es-CO" sz="1400" dirty="0" smtClean="0">
                <a:solidFill>
                  <a:schemeClr val="tx1"/>
                </a:solidFill>
              </a:rPr>
              <a:t>CORTE 30 DE JUNIO 2015</a:t>
            </a:r>
            <a:endParaRPr lang="es-CO" sz="1400" dirty="0">
              <a:solidFill>
                <a:schemeClr val="tx1"/>
              </a:solidFill>
            </a:endParaRPr>
          </a:p>
        </p:txBody>
      </p:sp>
      <p:graphicFrame>
        <p:nvGraphicFramePr>
          <p:cNvPr id="21" name="Gráfico 20"/>
          <p:cNvGraphicFramePr>
            <a:graphicFrameLocks/>
          </p:cNvGraphicFramePr>
          <p:nvPr>
            <p:extLst/>
          </p:nvPr>
        </p:nvGraphicFramePr>
        <p:xfrm>
          <a:off x="4016615" y="1026650"/>
          <a:ext cx="4841082" cy="5331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áfico 22"/>
          <p:cNvGraphicFramePr>
            <a:graphicFrameLocks/>
          </p:cNvGraphicFramePr>
          <p:nvPr>
            <p:extLst/>
          </p:nvPr>
        </p:nvGraphicFramePr>
        <p:xfrm>
          <a:off x="332876" y="2179674"/>
          <a:ext cx="3556148" cy="2286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2" name="Imagen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0" y="5573528"/>
            <a:ext cx="1082453" cy="1072727"/>
          </a:xfrm>
          <a:prstGeom prst="rect">
            <a:avLst/>
          </a:prstGeom>
        </p:spPr>
      </p:pic>
      <p:grpSp>
        <p:nvGrpSpPr>
          <p:cNvPr id="18" name="Grupo 5"/>
          <p:cNvGrpSpPr/>
          <p:nvPr/>
        </p:nvGrpSpPr>
        <p:grpSpPr>
          <a:xfrm>
            <a:off x="515915" y="4454199"/>
            <a:ext cx="2599589" cy="694112"/>
            <a:chOff x="6431132" y="1602181"/>
            <a:chExt cx="2707396" cy="820916"/>
          </a:xfrm>
        </p:grpSpPr>
        <p:sp>
          <p:nvSpPr>
            <p:cNvPr id="19" name="28 CuadroTexto"/>
            <p:cNvSpPr txBox="1"/>
            <p:nvPr/>
          </p:nvSpPr>
          <p:spPr>
            <a:xfrm>
              <a:off x="6621003" y="1602181"/>
              <a:ext cx="1983445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Programado CUATRIENIO</a:t>
              </a:r>
            </a:p>
          </p:txBody>
        </p:sp>
        <p:sp>
          <p:nvSpPr>
            <p:cNvPr id="24" name="29 Rectángulo"/>
            <p:cNvSpPr/>
            <p:nvPr/>
          </p:nvSpPr>
          <p:spPr>
            <a:xfrm>
              <a:off x="6444208" y="1896251"/>
              <a:ext cx="144016" cy="72008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5" name="30 CuadroTexto"/>
            <p:cNvSpPr txBox="1"/>
            <p:nvPr/>
          </p:nvSpPr>
          <p:spPr>
            <a:xfrm>
              <a:off x="6621003" y="1777554"/>
              <a:ext cx="1767420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POSITIVA</a:t>
              </a:r>
            </a:p>
          </p:txBody>
        </p:sp>
        <p:sp>
          <p:nvSpPr>
            <p:cNvPr id="26" name="31 Rectángulo"/>
            <p:cNvSpPr/>
            <p:nvPr/>
          </p:nvSpPr>
          <p:spPr>
            <a:xfrm>
              <a:off x="6444208" y="2063121"/>
              <a:ext cx="144016" cy="7200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32 CuadroTexto"/>
            <p:cNvSpPr txBox="1"/>
            <p:nvPr/>
          </p:nvSpPr>
          <p:spPr>
            <a:xfrm>
              <a:off x="6615531" y="2113695"/>
              <a:ext cx="2522997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REZAGADA</a:t>
              </a:r>
              <a:endParaRPr lang="es-CO" sz="1200" dirty="0" smtClean="0"/>
            </a:p>
          </p:txBody>
        </p:sp>
        <p:sp>
          <p:nvSpPr>
            <p:cNvPr id="28" name="33 Rectángulo"/>
            <p:cNvSpPr/>
            <p:nvPr/>
          </p:nvSpPr>
          <p:spPr>
            <a:xfrm>
              <a:off x="6431132" y="2232681"/>
              <a:ext cx="144016" cy="7200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0" name="34 CuadroTexto"/>
            <p:cNvSpPr txBox="1"/>
            <p:nvPr/>
          </p:nvSpPr>
          <p:spPr>
            <a:xfrm>
              <a:off x="6615531" y="1938321"/>
              <a:ext cx="2199469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PENDIENTE</a:t>
              </a:r>
            </a:p>
          </p:txBody>
        </p:sp>
        <p:sp>
          <p:nvSpPr>
            <p:cNvPr id="31" name="12 Rectángulo"/>
            <p:cNvSpPr/>
            <p:nvPr/>
          </p:nvSpPr>
          <p:spPr>
            <a:xfrm>
              <a:off x="6444208" y="1737955"/>
              <a:ext cx="144016" cy="7200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121981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68353" y="388146"/>
            <a:ext cx="3620671" cy="781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Avance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Secretaría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de </a:t>
            </a:r>
          </a:p>
          <a:p>
            <a:pPr>
              <a:lnSpc>
                <a:spcPct val="70000"/>
              </a:lnSpc>
            </a:pP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Desarrollo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Social</a:t>
            </a:r>
          </a:p>
        </p:txBody>
      </p:sp>
      <p:sp>
        <p:nvSpPr>
          <p:cNvPr id="29" name="Título 1"/>
          <p:cNvSpPr txBox="1">
            <a:spLocks/>
          </p:cNvSpPr>
          <p:nvPr/>
        </p:nvSpPr>
        <p:spPr bwMode="auto">
          <a:xfrm>
            <a:off x="432015" y="1546477"/>
            <a:ext cx="2209731" cy="288032"/>
          </a:xfrm>
          <a:prstGeom prst="rect">
            <a:avLst/>
          </a:prstGeom>
          <a:solidFill>
            <a:srgbClr val="FFE26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1400" b="1" dirty="0" smtClean="0">
                <a:solidFill>
                  <a:schemeClr val="tx1"/>
                </a:solidFill>
              </a:rPr>
              <a:t>AVANCE FISICO ENTIDAD</a:t>
            </a:r>
            <a:endParaRPr lang="es-CO" sz="1400" b="1" dirty="0">
              <a:solidFill>
                <a:schemeClr val="tx1"/>
              </a:solidFill>
            </a:endParaRPr>
          </a:p>
        </p:txBody>
      </p:sp>
      <p:sp>
        <p:nvSpPr>
          <p:cNvPr id="52" name="Flecha derecha 51"/>
          <p:cNvSpPr/>
          <p:nvPr/>
        </p:nvSpPr>
        <p:spPr>
          <a:xfrm>
            <a:off x="6972300" y="6327062"/>
            <a:ext cx="1762125" cy="5048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CONTINUA</a:t>
            </a:r>
            <a:endParaRPr lang="es-ES" dirty="0"/>
          </a:p>
        </p:txBody>
      </p:sp>
      <p:sp>
        <p:nvSpPr>
          <p:cNvPr id="21" name="Título 1"/>
          <p:cNvSpPr txBox="1">
            <a:spLocks/>
          </p:cNvSpPr>
          <p:nvPr/>
        </p:nvSpPr>
        <p:spPr bwMode="auto">
          <a:xfrm>
            <a:off x="4563882" y="203480"/>
            <a:ext cx="4373411" cy="644245"/>
          </a:xfrm>
          <a:prstGeom prst="rect">
            <a:avLst/>
          </a:prstGeom>
          <a:solidFill>
            <a:srgbClr val="FFD62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1400" b="1" dirty="0" smtClean="0">
                <a:solidFill>
                  <a:schemeClr val="tx1"/>
                </a:solidFill>
              </a:rPr>
              <a:t>AVANCE FISICO ACUMULADO  x  META  </a:t>
            </a:r>
          </a:p>
          <a:p>
            <a:pPr algn="ctr"/>
            <a:r>
              <a:rPr lang="es-CO" sz="1400" dirty="0" smtClean="0">
                <a:solidFill>
                  <a:schemeClr val="tx1"/>
                </a:solidFill>
              </a:rPr>
              <a:t>CORTE 30 DE JUNIO 2015</a:t>
            </a:r>
            <a:endParaRPr lang="es-CO" sz="1400" dirty="0">
              <a:solidFill>
                <a:schemeClr val="tx1"/>
              </a:solidFill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0" y="5573528"/>
            <a:ext cx="1082453" cy="1072727"/>
          </a:xfrm>
          <a:prstGeom prst="rect">
            <a:avLst/>
          </a:prstGeom>
        </p:spPr>
      </p:pic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111824"/>
              </p:ext>
            </p:extLst>
          </p:nvPr>
        </p:nvGraphicFramePr>
        <p:xfrm>
          <a:off x="4569111" y="847726"/>
          <a:ext cx="4165314" cy="5479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Tab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761909"/>
              </p:ext>
            </p:extLst>
          </p:nvPr>
        </p:nvGraphicFramePr>
        <p:xfrm>
          <a:off x="2978464" y="4458408"/>
          <a:ext cx="986954" cy="685800"/>
        </p:xfrm>
        <a:graphic>
          <a:graphicData uri="http://schemas.openxmlformats.org/drawingml/2006/table">
            <a:tbl>
              <a:tblPr/>
              <a:tblGrid>
                <a:gridCol w="547798"/>
                <a:gridCol w="439156"/>
              </a:tblGrid>
              <a:tr h="17145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 METAS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2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Gráfico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220580"/>
              </p:ext>
            </p:extLst>
          </p:nvPr>
        </p:nvGraphicFramePr>
        <p:xfrm>
          <a:off x="130498" y="2019300"/>
          <a:ext cx="3954992" cy="2236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7" name="Grupo 5"/>
          <p:cNvGrpSpPr/>
          <p:nvPr/>
        </p:nvGrpSpPr>
        <p:grpSpPr>
          <a:xfrm>
            <a:off x="515915" y="4454199"/>
            <a:ext cx="2599589" cy="694112"/>
            <a:chOff x="6431132" y="1602181"/>
            <a:chExt cx="2707396" cy="820916"/>
          </a:xfrm>
        </p:grpSpPr>
        <p:sp>
          <p:nvSpPr>
            <p:cNvPr id="28" name="28 CuadroTexto"/>
            <p:cNvSpPr txBox="1"/>
            <p:nvPr/>
          </p:nvSpPr>
          <p:spPr>
            <a:xfrm>
              <a:off x="6621003" y="1602181"/>
              <a:ext cx="1983445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Programado CUATRIENIO</a:t>
              </a:r>
            </a:p>
          </p:txBody>
        </p:sp>
        <p:sp>
          <p:nvSpPr>
            <p:cNvPr id="30" name="29 Rectángulo"/>
            <p:cNvSpPr/>
            <p:nvPr/>
          </p:nvSpPr>
          <p:spPr>
            <a:xfrm>
              <a:off x="6444208" y="1896251"/>
              <a:ext cx="144016" cy="72008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6621003" y="1777554"/>
              <a:ext cx="1767420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POSITIVA</a:t>
              </a:r>
            </a:p>
          </p:txBody>
        </p:sp>
        <p:sp>
          <p:nvSpPr>
            <p:cNvPr id="32" name="31 Rectángulo"/>
            <p:cNvSpPr/>
            <p:nvPr/>
          </p:nvSpPr>
          <p:spPr>
            <a:xfrm>
              <a:off x="6444208" y="2063121"/>
              <a:ext cx="144016" cy="7200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3" name="32 CuadroTexto"/>
            <p:cNvSpPr txBox="1"/>
            <p:nvPr/>
          </p:nvSpPr>
          <p:spPr>
            <a:xfrm>
              <a:off x="6615531" y="2113695"/>
              <a:ext cx="2522997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REZAGADA</a:t>
              </a:r>
              <a:endParaRPr lang="es-CO" sz="1200" dirty="0" smtClean="0"/>
            </a:p>
          </p:txBody>
        </p:sp>
        <p:sp>
          <p:nvSpPr>
            <p:cNvPr id="38" name="33 Rectángulo"/>
            <p:cNvSpPr/>
            <p:nvPr/>
          </p:nvSpPr>
          <p:spPr>
            <a:xfrm>
              <a:off x="6431132" y="2232681"/>
              <a:ext cx="144016" cy="7200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4" name="34 CuadroTexto"/>
            <p:cNvSpPr txBox="1"/>
            <p:nvPr/>
          </p:nvSpPr>
          <p:spPr>
            <a:xfrm>
              <a:off x="6615531" y="1938321"/>
              <a:ext cx="2199469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PENDIENTE</a:t>
              </a:r>
            </a:p>
          </p:txBody>
        </p:sp>
        <p:sp>
          <p:nvSpPr>
            <p:cNvPr id="46" name="12 Rectángulo"/>
            <p:cNvSpPr/>
            <p:nvPr/>
          </p:nvSpPr>
          <p:spPr>
            <a:xfrm>
              <a:off x="6444208" y="1737955"/>
              <a:ext cx="144016" cy="7200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20968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3"/>
          <p:cNvSpPr txBox="1"/>
          <p:nvPr/>
        </p:nvSpPr>
        <p:spPr>
          <a:xfrm>
            <a:off x="268353" y="388146"/>
            <a:ext cx="3620671" cy="781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Avance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Secretaría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de </a:t>
            </a:r>
          </a:p>
          <a:p>
            <a:pPr>
              <a:lnSpc>
                <a:spcPct val="70000"/>
              </a:lnSpc>
            </a:pP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Desarrollo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Social</a:t>
            </a:r>
          </a:p>
        </p:txBody>
      </p:sp>
      <p:sp>
        <p:nvSpPr>
          <p:cNvPr id="19" name="Título 1"/>
          <p:cNvSpPr txBox="1">
            <a:spLocks/>
          </p:cNvSpPr>
          <p:nvPr/>
        </p:nvSpPr>
        <p:spPr bwMode="auto">
          <a:xfrm>
            <a:off x="268353" y="1622937"/>
            <a:ext cx="4011134" cy="644245"/>
          </a:xfrm>
          <a:prstGeom prst="rect">
            <a:avLst/>
          </a:prstGeom>
          <a:solidFill>
            <a:srgbClr val="FFD62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1400" b="1" dirty="0" smtClean="0">
                <a:solidFill>
                  <a:schemeClr val="tx1"/>
                </a:solidFill>
              </a:rPr>
              <a:t>AVANCE FISICO ACUMULADO  x  META  </a:t>
            </a:r>
          </a:p>
          <a:p>
            <a:pPr algn="ctr"/>
            <a:r>
              <a:rPr lang="es-CO" sz="1400" dirty="0" smtClean="0">
                <a:solidFill>
                  <a:schemeClr val="tx1"/>
                </a:solidFill>
              </a:rPr>
              <a:t>CORTE 30 DE JUNIO 2015</a:t>
            </a:r>
            <a:endParaRPr lang="es-CO" sz="1400" dirty="0">
              <a:solidFill>
                <a:schemeClr val="tx1"/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0" y="5573528"/>
            <a:ext cx="1082453" cy="1072727"/>
          </a:xfrm>
          <a:prstGeom prst="rect">
            <a:avLst/>
          </a:prstGeom>
        </p:spPr>
      </p:pic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7676039"/>
              </p:ext>
            </p:extLst>
          </p:nvPr>
        </p:nvGraphicFramePr>
        <p:xfrm>
          <a:off x="4279487" y="940782"/>
          <a:ext cx="4645438" cy="5507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348089"/>
              </p:ext>
            </p:extLst>
          </p:nvPr>
        </p:nvGraphicFramePr>
        <p:xfrm>
          <a:off x="1492564" y="3771192"/>
          <a:ext cx="986954" cy="686508"/>
        </p:xfrm>
        <a:graphic>
          <a:graphicData uri="http://schemas.openxmlformats.org/drawingml/2006/table">
            <a:tbl>
              <a:tblPr/>
              <a:tblGrid>
                <a:gridCol w="547798"/>
                <a:gridCol w="439156"/>
              </a:tblGrid>
              <a:tr h="17215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 METAS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2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Título 1"/>
          <p:cNvSpPr txBox="1">
            <a:spLocks/>
          </p:cNvSpPr>
          <p:nvPr/>
        </p:nvSpPr>
        <p:spPr bwMode="auto">
          <a:xfrm>
            <a:off x="4563882" y="203480"/>
            <a:ext cx="4373411" cy="644245"/>
          </a:xfrm>
          <a:prstGeom prst="rect">
            <a:avLst/>
          </a:prstGeom>
          <a:solidFill>
            <a:srgbClr val="FFD62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1400" b="1" dirty="0" smtClean="0">
                <a:solidFill>
                  <a:schemeClr val="tx1"/>
                </a:solidFill>
              </a:rPr>
              <a:t>AVANCE FISICO ACUMULADO  x  META  </a:t>
            </a:r>
          </a:p>
          <a:p>
            <a:pPr algn="ctr"/>
            <a:r>
              <a:rPr lang="es-CO" sz="1400" dirty="0" smtClean="0">
                <a:solidFill>
                  <a:schemeClr val="tx1"/>
                </a:solidFill>
              </a:rPr>
              <a:t>CORTE 30 DE JUNIO 2015</a:t>
            </a:r>
            <a:endParaRPr lang="es-CO" sz="1400" dirty="0">
              <a:solidFill>
                <a:schemeClr val="tx1"/>
              </a:solidFill>
            </a:endParaRPr>
          </a:p>
        </p:txBody>
      </p:sp>
      <p:grpSp>
        <p:nvGrpSpPr>
          <p:cNvPr id="22" name="Grupo 5"/>
          <p:cNvGrpSpPr/>
          <p:nvPr/>
        </p:nvGrpSpPr>
        <p:grpSpPr>
          <a:xfrm>
            <a:off x="687954" y="2720221"/>
            <a:ext cx="2599589" cy="694112"/>
            <a:chOff x="6431132" y="1602181"/>
            <a:chExt cx="2707396" cy="820916"/>
          </a:xfrm>
        </p:grpSpPr>
        <p:sp>
          <p:nvSpPr>
            <p:cNvPr id="23" name="28 CuadroTexto"/>
            <p:cNvSpPr txBox="1"/>
            <p:nvPr/>
          </p:nvSpPr>
          <p:spPr>
            <a:xfrm>
              <a:off x="6621003" y="1602181"/>
              <a:ext cx="1983445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Programado CUATRIENIO</a:t>
              </a:r>
            </a:p>
          </p:txBody>
        </p:sp>
        <p:sp>
          <p:nvSpPr>
            <p:cNvPr id="24" name="29 Rectángulo"/>
            <p:cNvSpPr/>
            <p:nvPr/>
          </p:nvSpPr>
          <p:spPr>
            <a:xfrm>
              <a:off x="6444208" y="1896251"/>
              <a:ext cx="144016" cy="72008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5" name="30 CuadroTexto"/>
            <p:cNvSpPr txBox="1"/>
            <p:nvPr/>
          </p:nvSpPr>
          <p:spPr>
            <a:xfrm>
              <a:off x="6621003" y="1777554"/>
              <a:ext cx="1767420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POSITIVA</a:t>
              </a:r>
            </a:p>
          </p:txBody>
        </p:sp>
        <p:sp>
          <p:nvSpPr>
            <p:cNvPr id="26" name="31 Rectángulo"/>
            <p:cNvSpPr/>
            <p:nvPr/>
          </p:nvSpPr>
          <p:spPr>
            <a:xfrm>
              <a:off x="6444208" y="2063121"/>
              <a:ext cx="144016" cy="7200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32 CuadroTexto"/>
            <p:cNvSpPr txBox="1"/>
            <p:nvPr/>
          </p:nvSpPr>
          <p:spPr>
            <a:xfrm>
              <a:off x="6615531" y="2113695"/>
              <a:ext cx="2522997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REZAGADA</a:t>
              </a:r>
              <a:endParaRPr lang="es-CO" sz="1200" dirty="0" smtClean="0"/>
            </a:p>
          </p:txBody>
        </p:sp>
        <p:sp>
          <p:nvSpPr>
            <p:cNvPr id="28" name="33 Rectángulo"/>
            <p:cNvSpPr/>
            <p:nvPr/>
          </p:nvSpPr>
          <p:spPr>
            <a:xfrm>
              <a:off x="6431132" y="2232681"/>
              <a:ext cx="144016" cy="7200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9" name="34 CuadroTexto"/>
            <p:cNvSpPr txBox="1"/>
            <p:nvPr/>
          </p:nvSpPr>
          <p:spPr>
            <a:xfrm>
              <a:off x="6615531" y="1938321"/>
              <a:ext cx="2199469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PENDIENTE</a:t>
              </a:r>
            </a:p>
          </p:txBody>
        </p:sp>
        <p:sp>
          <p:nvSpPr>
            <p:cNvPr id="30" name="12 Rectángulo"/>
            <p:cNvSpPr/>
            <p:nvPr/>
          </p:nvSpPr>
          <p:spPr>
            <a:xfrm>
              <a:off x="6444208" y="1737955"/>
              <a:ext cx="144016" cy="7200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263601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68353" y="388146"/>
            <a:ext cx="3620671" cy="788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Avance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Secretaría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de </a:t>
            </a:r>
          </a:p>
          <a:p>
            <a:pPr>
              <a:lnSpc>
                <a:spcPct val="70000"/>
              </a:lnSpc>
            </a:pP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Agricultura</a:t>
            </a:r>
            <a:endParaRPr lang="en-US" sz="3200" b="1" spc="-300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9" name="Título 1"/>
          <p:cNvSpPr txBox="1">
            <a:spLocks/>
          </p:cNvSpPr>
          <p:nvPr/>
        </p:nvSpPr>
        <p:spPr bwMode="auto">
          <a:xfrm>
            <a:off x="432015" y="1546477"/>
            <a:ext cx="2209731" cy="288032"/>
          </a:xfrm>
          <a:prstGeom prst="rect">
            <a:avLst/>
          </a:prstGeom>
          <a:solidFill>
            <a:srgbClr val="FFE26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1400" b="1" dirty="0" smtClean="0">
                <a:solidFill>
                  <a:schemeClr val="tx1"/>
                </a:solidFill>
              </a:rPr>
              <a:t>AVANCE FISICO ENTIDAD</a:t>
            </a:r>
            <a:endParaRPr lang="es-CO" sz="1400" b="1" dirty="0">
              <a:solidFill>
                <a:schemeClr val="tx1"/>
              </a:solidFill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 bwMode="auto">
          <a:xfrm>
            <a:off x="4563882" y="203480"/>
            <a:ext cx="4373411" cy="644245"/>
          </a:xfrm>
          <a:prstGeom prst="rect">
            <a:avLst/>
          </a:prstGeom>
          <a:solidFill>
            <a:srgbClr val="FFD62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1400" b="1" dirty="0" smtClean="0">
                <a:solidFill>
                  <a:schemeClr val="tx1"/>
                </a:solidFill>
              </a:rPr>
              <a:t>AVANCE FISICO ACUMULADO  x  META  </a:t>
            </a:r>
          </a:p>
          <a:p>
            <a:pPr algn="ctr"/>
            <a:r>
              <a:rPr lang="es-CO" sz="1400" dirty="0" smtClean="0">
                <a:solidFill>
                  <a:schemeClr val="tx1"/>
                </a:solidFill>
              </a:rPr>
              <a:t>CORTE 30 DE JUNIO 2015</a:t>
            </a:r>
            <a:endParaRPr lang="es-CO" sz="1400" dirty="0">
              <a:solidFill>
                <a:schemeClr val="tx1"/>
              </a:solidFill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0" y="5573528"/>
            <a:ext cx="1082453" cy="1072727"/>
          </a:xfrm>
          <a:prstGeom prst="rect">
            <a:avLst/>
          </a:prstGeom>
        </p:spPr>
      </p:pic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8665636"/>
              </p:ext>
            </p:extLst>
          </p:nvPr>
        </p:nvGraphicFramePr>
        <p:xfrm>
          <a:off x="331812" y="2095401"/>
          <a:ext cx="3108505" cy="2241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5470974"/>
              </p:ext>
            </p:extLst>
          </p:nvPr>
        </p:nvGraphicFramePr>
        <p:xfrm>
          <a:off x="4373759" y="987023"/>
          <a:ext cx="4236086" cy="5231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Tab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138632"/>
              </p:ext>
            </p:extLst>
          </p:nvPr>
        </p:nvGraphicFramePr>
        <p:xfrm>
          <a:off x="3177640" y="4458408"/>
          <a:ext cx="986954" cy="685800"/>
        </p:xfrm>
        <a:graphic>
          <a:graphicData uri="http://schemas.openxmlformats.org/drawingml/2006/table">
            <a:tbl>
              <a:tblPr/>
              <a:tblGrid>
                <a:gridCol w="547798"/>
                <a:gridCol w="439156"/>
              </a:tblGrid>
              <a:tr h="17145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 METAS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2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5" name="Grupo 5"/>
          <p:cNvGrpSpPr/>
          <p:nvPr/>
        </p:nvGrpSpPr>
        <p:grpSpPr>
          <a:xfrm>
            <a:off x="515915" y="4454199"/>
            <a:ext cx="2599589" cy="694112"/>
            <a:chOff x="6431132" y="1602181"/>
            <a:chExt cx="2707396" cy="820916"/>
          </a:xfrm>
        </p:grpSpPr>
        <p:sp>
          <p:nvSpPr>
            <p:cNvPr id="26" name="28 CuadroTexto"/>
            <p:cNvSpPr txBox="1"/>
            <p:nvPr/>
          </p:nvSpPr>
          <p:spPr>
            <a:xfrm>
              <a:off x="6621003" y="1602181"/>
              <a:ext cx="1983445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Programado CUATRIENIO</a:t>
              </a:r>
            </a:p>
          </p:txBody>
        </p:sp>
        <p:sp>
          <p:nvSpPr>
            <p:cNvPr id="27" name="29 Rectángulo"/>
            <p:cNvSpPr/>
            <p:nvPr/>
          </p:nvSpPr>
          <p:spPr>
            <a:xfrm>
              <a:off x="6444208" y="1896251"/>
              <a:ext cx="144016" cy="72008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8" name="30 CuadroTexto"/>
            <p:cNvSpPr txBox="1"/>
            <p:nvPr/>
          </p:nvSpPr>
          <p:spPr>
            <a:xfrm>
              <a:off x="6621003" y="1777554"/>
              <a:ext cx="1767420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POSITIVA</a:t>
              </a:r>
            </a:p>
          </p:txBody>
        </p:sp>
        <p:sp>
          <p:nvSpPr>
            <p:cNvPr id="30" name="31 Rectángulo"/>
            <p:cNvSpPr/>
            <p:nvPr/>
          </p:nvSpPr>
          <p:spPr>
            <a:xfrm>
              <a:off x="6444208" y="2063121"/>
              <a:ext cx="144016" cy="7200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1" name="32 CuadroTexto"/>
            <p:cNvSpPr txBox="1"/>
            <p:nvPr/>
          </p:nvSpPr>
          <p:spPr>
            <a:xfrm>
              <a:off x="6615531" y="2113695"/>
              <a:ext cx="2522997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REZAGADA</a:t>
              </a:r>
              <a:endParaRPr lang="es-CO" sz="1200" dirty="0" smtClean="0"/>
            </a:p>
          </p:txBody>
        </p:sp>
        <p:sp>
          <p:nvSpPr>
            <p:cNvPr id="41" name="33 Rectángulo"/>
            <p:cNvSpPr/>
            <p:nvPr/>
          </p:nvSpPr>
          <p:spPr>
            <a:xfrm>
              <a:off x="6431132" y="2232681"/>
              <a:ext cx="144016" cy="7200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2" name="34 CuadroTexto"/>
            <p:cNvSpPr txBox="1"/>
            <p:nvPr/>
          </p:nvSpPr>
          <p:spPr>
            <a:xfrm>
              <a:off x="6615531" y="1938321"/>
              <a:ext cx="2199469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PENDIENTE</a:t>
              </a:r>
            </a:p>
          </p:txBody>
        </p:sp>
        <p:sp>
          <p:nvSpPr>
            <p:cNvPr id="44" name="12 Rectángulo"/>
            <p:cNvSpPr/>
            <p:nvPr/>
          </p:nvSpPr>
          <p:spPr>
            <a:xfrm>
              <a:off x="6444208" y="1737955"/>
              <a:ext cx="144016" cy="7200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175418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68353" y="388146"/>
            <a:ext cx="3620671" cy="1040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s-CO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Avance Secretaría del</a:t>
            </a:r>
          </a:p>
          <a:p>
            <a:pPr>
              <a:lnSpc>
                <a:spcPct val="70000"/>
              </a:lnSpc>
            </a:pPr>
            <a:r>
              <a:rPr lang="es-CO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Ambiente. </a:t>
            </a:r>
          </a:p>
          <a:p>
            <a:pPr>
              <a:lnSpc>
                <a:spcPct val="70000"/>
              </a:lnSpc>
            </a:pPr>
            <a:r>
              <a:rPr lang="es-CO" sz="24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(</a:t>
            </a:r>
            <a:r>
              <a:rPr lang="es-CO" sz="2400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Incluye Bosques)</a:t>
            </a:r>
          </a:p>
        </p:txBody>
      </p:sp>
      <p:sp>
        <p:nvSpPr>
          <p:cNvPr id="29" name="Título 1"/>
          <p:cNvSpPr txBox="1">
            <a:spLocks/>
          </p:cNvSpPr>
          <p:nvPr/>
        </p:nvSpPr>
        <p:spPr bwMode="auto">
          <a:xfrm>
            <a:off x="356656" y="1748123"/>
            <a:ext cx="2209731" cy="288032"/>
          </a:xfrm>
          <a:prstGeom prst="rect">
            <a:avLst/>
          </a:prstGeom>
          <a:solidFill>
            <a:srgbClr val="FFE26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1400" b="1" dirty="0" smtClean="0">
                <a:solidFill>
                  <a:schemeClr val="tx1"/>
                </a:solidFill>
              </a:rPr>
              <a:t>AVANCE FISICO ENTIDAD</a:t>
            </a:r>
            <a:endParaRPr lang="es-CO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38" name="Tabla 37"/>
          <p:cNvGraphicFramePr>
            <a:graphicFrameLocks noGrp="1"/>
          </p:cNvGraphicFramePr>
          <p:nvPr>
            <p:extLst/>
          </p:nvPr>
        </p:nvGraphicFramePr>
        <p:xfrm>
          <a:off x="2566387" y="5838092"/>
          <a:ext cx="1247278" cy="5867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3639"/>
                <a:gridCol w="623639"/>
              </a:tblGrid>
              <a:tr h="124457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N° METAS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007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A2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338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669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Gráfico 20"/>
          <p:cNvGraphicFramePr>
            <a:graphicFrameLocks/>
          </p:cNvGraphicFramePr>
          <p:nvPr>
            <p:extLst/>
          </p:nvPr>
        </p:nvGraphicFramePr>
        <p:xfrm>
          <a:off x="406266" y="2612571"/>
          <a:ext cx="3353124" cy="1943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ítulo 1"/>
          <p:cNvSpPr txBox="1">
            <a:spLocks/>
          </p:cNvSpPr>
          <p:nvPr/>
        </p:nvSpPr>
        <p:spPr bwMode="auto">
          <a:xfrm>
            <a:off x="4563882" y="203480"/>
            <a:ext cx="4373411" cy="644245"/>
          </a:xfrm>
          <a:prstGeom prst="rect">
            <a:avLst/>
          </a:prstGeom>
          <a:solidFill>
            <a:srgbClr val="FFD62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1400" b="1" dirty="0" smtClean="0">
                <a:solidFill>
                  <a:schemeClr val="tx1"/>
                </a:solidFill>
              </a:rPr>
              <a:t>AVANCE FISICO ACUMULADO  x  META  </a:t>
            </a:r>
          </a:p>
          <a:p>
            <a:pPr algn="ctr"/>
            <a:r>
              <a:rPr lang="es-CO" sz="1400" dirty="0" smtClean="0">
                <a:solidFill>
                  <a:schemeClr val="tx1"/>
                </a:solidFill>
              </a:rPr>
              <a:t>CORTE 30 DE JUNIO 2015</a:t>
            </a:r>
            <a:endParaRPr lang="es-CO" sz="1400" dirty="0">
              <a:solidFill>
                <a:schemeClr val="tx1"/>
              </a:solidFill>
            </a:endParaRPr>
          </a:p>
        </p:txBody>
      </p:sp>
      <p:graphicFrame>
        <p:nvGraphicFramePr>
          <p:cNvPr id="22" name="Gráfico 21"/>
          <p:cNvGraphicFramePr>
            <a:graphicFrameLocks/>
          </p:cNvGraphicFramePr>
          <p:nvPr>
            <p:extLst/>
          </p:nvPr>
        </p:nvGraphicFramePr>
        <p:xfrm>
          <a:off x="4193255" y="847725"/>
          <a:ext cx="4391025" cy="5939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3" name="Imagen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0" y="5573528"/>
            <a:ext cx="1082453" cy="1072727"/>
          </a:xfrm>
          <a:prstGeom prst="rect">
            <a:avLst/>
          </a:prstGeom>
        </p:spPr>
      </p:pic>
      <p:grpSp>
        <p:nvGrpSpPr>
          <p:cNvPr id="18" name="Grupo 5"/>
          <p:cNvGrpSpPr/>
          <p:nvPr/>
        </p:nvGrpSpPr>
        <p:grpSpPr>
          <a:xfrm>
            <a:off x="568470" y="4695603"/>
            <a:ext cx="2599589" cy="694112"/>
            <a:chOff x="6431132" y="1602181"/>
            <a:chExt cx="2707396" cy="820916"/>
          </a:xfrm>
        </p:grpSpPr>
        <p:sp>
          <p:nvSpPr>
            <p:cNvPr id="19" name="28 CuadroTexto"/>
            <p:cNvSpPr txBox="1"/>
            <p:nvPr/>
          </p:nvSpPr>
          <p:spPr>
            <a:xfrm>
              <a:off x="6621003" y="1602181"/>
              <a:ext cx="1983445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Programado CUATRIENIO</a:t>
              </a:r>
            </a:p>
          </p:txBody>
        </p:sp>
        <p:sp>
          <p:nvSpPr>
            <p:cNvPr id="24" name="29 Rectángulo"/>
            <p:cNvSpPr/>
            <p:nvPr/>
          </p:nvSpPr>
          <p:spPr>
            <a:xfrm>
              <a:off x="6444208" y="1896251"/>
              <a:ext cx="144016" cy="72008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5" name="30 CuadroTexto"/>
            <p:cNvSpPr txBox="1"/>
            <p:nvPr/>
          </p:nvSpPr>
          <p:spPr>
            <a:xfrm>
              <a:off x="6621003" y="1777554"/>
              <a:ext cx="1767420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POSITIVA</a:t>
              </a:r>
            </a:p>
          </p:txBody>
        </p:sp>
        <p:sp>
          <p:nvSpPr>
            <p:cNvPr id="26" name="31 Rectángulo"/>
            <p:cNvSpPr/>
            <p:nvPr/>
          </p:nvSpPr>
          <p:spPr>
            <a:xfrm>
              <a:off x="6444208" y="2063121"/>
              <a:ext cx="144016" cy="7200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32 CuadroTexto"/>
            <p:cNvSpPr txBox="1"/>
            <p:nvPr/>
          </p:nvSpPr>
          <p:spPr>
            <a:xfrm>
              <a:off x="6615531" y="2113695"/>
              <a:ext cx="2522997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REZAGADA</a:t>
              </a:r>
              <a:endParaRPr lang="es-CO" sz="1200" dirty="0" smtClean="0"/>
            </a:p>
          </p:txBody>
        </p:sp>
        <p:sp>
          <p:nvSpPr>
            <p:cNvPr id="28" name="33 Rectángulo"/>
            <p:cNvSpPr/>
            <p:nvPr/>
          </p:nvSpPr>
          <p:spPr>
            <a:xfrm>
              <a:off x="6431132" y="2232681"/>
              <a:ext cx="144016" cy="7200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0" name="34 CuadroTexto"/>
            <p:cNvSpPr txBox="1"/>
            <p:nvPr/>
          </p:nvSpPr>
          <p:spPr>
            <a:xfrm>
              <a:off x="6615531" y="1938321"/>
              <a:ext cx="2199469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PENDIENTE</a:t>
              </a:r>
            </a:p>
          </p:txBody>
        </p:sp>
        <p:sp>
          <p:nvSpPr>
            <p:cNvPr id="31" name="12 Rectángulo"/>
            <p:cNvSpPr/>
            <p:nvPr/>
          </p:nvSpPr>
          <p:spPr>
            <a:xfrm>
              <a:off x="6444208" y="1737955"/>
              <a:ext cx="144016" cy="7200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44105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68353" y="388146"/>
            <a:ext cx="3620671" cy="781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s-CO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Avance Secretaría del</a:t>
            </a:r>
          </a:p>
          <a:p>
            <a:pPr>
              <a:lnSpc>
                <a:spcPct val="70000"/>
              </a:lnSpc>
            </a:pPr>
            <a:r>
              <a:rPr lang="es-CO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Competitividad.</a:t>
            </a:r>
          </a:p>
        </p:txBody>
      </p:sp>
      <p:sp>
        <p:nvSpPr>
          <p:cNvPr id="29" name="Título 1"/>
          <p:cNvSpPr txBox="1">
            <a:spLocks/>
          </p:cNvSpPr>
          <p:nvPr/>
        </p:nvSpPr>
        <p:spPr bwMode="auto">
          <a:xfrm>
            <a:off x="401395" y="1324382"/>
            <a:ext cx="2209731" cy="288032"/>
          </a:xfrm>
          <a:prstGeom prst="rect">
            <a:avLst/>
          </a:prstGeom>
          <a:solidFill>
            <a:srgbClr val="FFE26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1400" b="1" dirty="0" smtClean="0">
                <a:solidFill>
                  <a:schemeClr val="tx1"/>
                </a:solidFill>
              </a:rPr>
              <a:t>AVANCE FISICO ENTIDAD</a:t>
            </a:r>
            <a:endParaRPr lang="es-CO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38" name="Tabla 37"/>
          <p:cNvGraphicFramePr>
            <a:graphicFrameLocks noGrp="1"/>
          </p:cNvGraphicFramePr>
          <p:nvPr>
            <p:extLst/>
          </p:nvPr>
        </p:nvGraphicFramePr>
        <p:xfrm>
          <a:off x="2566387" y="5838092"/>
          <a:ext cx="1247278" cy="5867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3639"/>
                <a:gridCol w="623639"/>
              </a:tblGrid>
              <a:tr h="124457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N° METAS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007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A2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338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669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0" name="Título 1"/>
          <p:cNvSpPr txBox="1">
            <a:spLocks/>
          </p:cNvSpPr>
          <p:nvPr/>
        </p:nvSpPr>
        <p:spPr bwMode="auto">
          <a:xfrm>
            <a:off x="4563882" y="203480"/>
            <a:ext cx="4373411" cy="644245"/>
          </a:xfrm>
          <a:prstGeom prst="rect">
            <a:avLst/>
          </a:prstGeom>
          <a:solidFill>
            <a:srgbClr val="FFD62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1400" b="1" dirty="0" smtClean="0">
                <a:solidFill>
                  <a:schemeClr val="tx1"/>
                </a:solidFill>
              </a:rPr>
              <a:t>AVANCE FISICO ACUMULADO  x  META  </a:t>
            </a:r>
          </a:p>
          <a:p>
            <a:pPr algn="ctr"/>
            <a:r>
              <a:rPr lang="es-CO" sz="1400" dirty="0" smtClean="0">
                <a:solidFill>
                  <a:schemeClr val="tx1"/>
                </a:solidFill>
              </a:rPr>
              <a:t>CORTE 30 DE JUNIO 2015</a:t>
            </a:r>
            <a:endParaRPr lang="es-CO" sz="1400" dirty="0">
              <a:solidFill>
                <a:schemeClr val="tx1"/>
              </a:solidFill>
            </a:endParaRPr>
          </a:p>
        </p:txBody>
      </p:sp>
      <p:graphicFrame>
        <p:nvGraphicFramePr>
          <p:cNvPr id="21" name="Gráfico 20"/>
          <p:cNvGraphicFramePr>
            <a:graphicFrameLocks/>
          </p:cNvGraphicFramePr>
          <p:nvPr>
            <p:extLst/>
          </p:nvPr>
        </p:nvGraphicFramePr>
        <p:xfrm>
          <a:off x="4108118" y="1169898"/>
          <a:ext cx="4829175" cy="561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Gráfico 21"/>
          <p:cNvGraphicFramePr>
            <a:graphicFrameLocks/>
          </p:cNvGraphicFramePr>
          <p:nvPr>
            <p:extLst/>
          </p:nvPr>
        </p:nvGraphicFramePr>
        <p:xfrm>
          <a:off x="174123" y="1624195"/>
          <a:ext cx="4648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3" name="Imagen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0" y="5573528"/>
            <a:ext cx="1082453" cy="1072727"/>
          </a:xfrm>
          <a:prstGeom prst="rect">
            <a:avLst/>
          </a:prstGeom>
        </p:spPr>
      </p:pic>
      <p:grpSp>
        <p:nvGrpSpPr>
          <p:cNvPr id="18" name="Grupo 5"/>
          <p:cNvGrpSpPr/>
          <p:nvPr/>
        </p:nvGrpSpPr>
        <p:grpSpPr>
          <a:xfrm>
            <a:off x="778893" y="4557768"/>
            <a:ext cx="2599589" cy="694112"/>
            <a:chOff x="6431132" y="1602181"/>
            <a:chExt cx="2707396" cy="820916"/>
          </a:xfrm>
        </p:grpSpPr>
        <p:sp>
          <p:nvSpPr>
            <p:cNvPr id="19" name="28 CuadroTexto"/>
            <p:cNvSpPr txBox="1"/>
            <p:nvPr/>
          </p:nvSpPr>
          <p:spPr>
            <a:xfrm>
              <a:off x="6621003" y="1602181"/>
              <a:ext cx="1983445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Programado CUATRIENIO</a:t>
              </a:r>
            </a:p>
          </p:txBody>
        </p:sp>
        <p:sp>
          <p:nvSpPr>
            <p:cNvPr id="24" name="29 Rectángulo"/>
            <p:cNvSpPr/>
            <p:nvPr/>
          </p:nvSpPr>
          <p:spPr>
            <a:xfrm>
              <a:off x="6444208" y="1896251"/>
              <a:ext cx="144016" cy="72008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5" name="30 CuadroTexto"/>
            <p:cNvSpPr txBox="1"/>
            <p:nvPr/>
          </p:nvSpPr>
          <p:spPr>
            <a:xfrm>
              <a:off x="6621003" y="1777554"/>
              <a:ext cx="1767420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POSITIVA</a:t>
              </a:r>
            </a:p>
          </p:txBody>
        </p:sp>
        <p:sp>
          <p:nvSpPr>
            <p:cNvPr id="26" name="31 Rectángulo"/>
            <p:cNvSpPr/>
            <p:nvPr/>
          </p:nvSpPr>
          <p:spPr>
            <a:xfrm>
              <a:off x="6444208" y="2063121"/>
              <a:ext cx="144016" cy="7200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32 CuadroTexto"/>
            <p:cNvSpPr txBox="1"/>
            <p:nvPr/>
          </p:nvSpPr>
          <p:spPr>
            <a:xfrm>
              <a:off x="6615531" y="2113695"/>
              <a:ext cx="2522997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REZAGADA</a:t>
              </a:r>
              <a:endParaRPr lang="es-CO" sz="1200" dirty="0" smtClean="0"/>
            </a:p>
          </p:txBody>
        </p:sp>
        <p:sp>
          <p:nvSpPr>
            <p:cNvPr id="28" name="33 Rectángulo"/>
            <p:cNvSpPr/>
            <p:nvPr/>
          </p:nvSpPr>
          <p:spPr>
            <a:xfrm>
              <a:off x="6431132" y="2232681"/>
              <a:ext cx="144016" cy="7200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0" name="34 CuadroTexto"/>
            <p:cNvSpPr txBox="1"/>
            <p:nvPr/>
          </p:nvSpPr>
          <p:spPr>
            <a:xfrm>
              <a:off x="6615531" y="1938321"/>
              <a:ext cx="2199469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PENDIENTE</a:t>
              </a:r>
            </a:p>
          </p:txBody>
        </p:sp>
        <p:sp>
          <p:nvSpPr>
            <p:cNvPr id="31" name="12 Rectángulo"/>
            <p:cNvSpPr/>
            <p:nvPr/>
          </p:nvSpPr>
          <p:spPr>
            <a:xfrm>
              <a:off x="6444208" y="1737955"/>
              <a:ext cx="144016" cy="7200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50659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68353" y="388146"/>
            <a:ext cx="4165692" cy="43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s-CO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Avance Secretaría de TIC</a:t>
            </a:r>
          </a:p>
        </p:txBody>
      </p:sp>
      <p:sp>
        <p:nvSpPr>
          <p:cNvPr id="29" name="Título 1"/>
          <p:cNvSpPr txBox="1">
            <a:spLocks/>
          </p:cNvSpPr>
          <p:nvPr/>
        </p:nvSpPr>
        <p:spPr bwMode="auto">
          <a:xfrm>
            <a:off x="401395" y="1324382"/>
            <a:ext cx="2209731" cy="288032"/>
          </a:xfrm>
          <a:prstGeom prst="rect">
            <a:avLst/>
          </a:prstGeom>
          <a:solidFill>
            <a:srgbClr val="FFE26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1400" b="1" dirty="0" smtClean="0">
                <a:solidFill>
                  <a:schemeClr val="tx1"/>
                </a:solidFill>
              </a:rPr>
              <a:t>AVANCE FISICO ENTIDAD</a:t>
            </a:r>
            <a:endParaRPr lang="es-CO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38" name="Tabla 37"/>
          <p:cNvGraphicFramePr>
            <a:graphicFrameLocks noGrp="1"/>
          </p:cNvGraphicFramePr>
          <p:nvPr>
            <p:extLst/>
          </p:nvPr>
        </p:nvGraphicFramePr>
        <p:xfrm>
          <a:off x="2566387" y="5812788"/>
          <a:ext cx="1247278" cy="5898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3639"/>
                <a:gridCol w="623639"/>
              </a:tblGrid>
              <a:tr h="149761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N° METAS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007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A2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338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669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6" name="Gráfico 45"/>
          <p:cNvGraphicFramePr>
            <a:graphicFrameLocks/>
          </p:cNvGraphicFramePr>
          <p:nvPr>
            <p:extLst/>
          </p:nvPr>
        </p:nvGraphicFramePr>
        <p:xfrm>
          <a:off x="401395" y="1872343"/>
          <a:ext cx="3875313" cy="2258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ítulo 1"/>
          <p:cNvSpPr txBox="1">
            <a:spLocks/>
          </p:cNvSpPr>
          <p:nvPr/>
        </p:nvSpPr>
        <p:spPr bwMode="auto">
          <a:xfrm>
            <a:off x="4563882" y="203480"/>
            <a:ext cx="4373411" cy="644245"/>
          </a:xfrm>
          <a:prstGeom prst="rect">
            <a:avLst/>
          </a:prstGeom>
          <a:solidFill>
            <a:srgbClr val="FFD62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1400" b="1" dirty="0" smtClean="0">
                <a:solidFill>
                  <a:schemeClr val="tx1"/>
                </a:solidFill>
              </a:rPr>
              <a:t>AVANCE FISICO ACUMULADO  x  META  </a:t>
            </a:r>
          </a:p>
          <a:p>
            <a:pPr algn="ctr"/>
            <a:r>
              <a:rPr lang="es-CO" sz="1400" dirty="0" smtClean="0">
                <a:solidFill>
                  <a:schemeClr val="tx1"/>
                </a:solidFill>
              </a:rPr>
              <a:t>CORTE 30 DE JUNIO 2015</a:t>
            </a:r>
            <a:endParaRPr lang="es-CO" sz="1400" dirty="0">
              <a:solidFill>
                <a:schemeClr val="tx1"/>
              </a:solidFill>
            </a:endParaRPr>
          </a:p>
        </p:txBody>
      </p:sp>
      <p:graphicFrame>
        <p:nvGraphicFramePr>
          <p:cNvPr id="21" name="Gráfico 20"/>
          <p:cNvGraphicFramePr>
            <a:graphicFrameLocks/>
          </p:cNvGraphicFramePr>
          <p:nvPr>
            <p:extLst/>
          </p:nvPr>
        </p:nvGraphicFramePr>
        <p:xfrm>
          <a:off x="4146218" y="847725"/>
          <a:ext cx="4791075" cy="6362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2" name="Imagen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0" y="5573528"/>
            <a:ext cx="1082453" cy="1072727"/>
          </a:xfrm>
          <a:prstGeom prst="rect">
            <a:avLst/>
          </a:prstGeom>
        </p:spPr>
      </p:pic>
      <p:grpSp>
        <p:nvGrpSpPr>
          <p:cNvPr id="18" name="Grupo 5"/>
          <p:cNvGrpSpPr/>
          <p:nvPr/>
        </p:nvGrpSpPr>
        <p:grpSpPr>
          <a:xfrm>
            <a:off x="515915" y="4454199"/>
            <a:ext cx="2599589" cy="694112"/>
            <a:chOff x="6431132" y="1602181"/>
            <a:chExt cx="2707396" cy="820916"/>
          </a:xfrm>
        </p:grpSpPr>
        <p:sp>
          <p:nvSpPr>
            <p:cNvPr id="19" name="28 CuadroTexto"/>
            <p:cNvSpPr txBox="1"/>
            <p:nvPr/>
          </p:nvSpPr>
          <p:spPr>
            <a:xfrm>
              <a:off x="6621003" y="1602181"/>
              <a:ext cx="1983445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Programado CUATRIENIO</a:t>
              </a:r>
            </a:p>
          </p:txBody>
        </p:sp>
        <p:sp>
          <p:nvSpPr>
            <p:cNvPr id="23" name="29 Rectángulo"/>
            <p:cNvSpPr/>
            <p:nvPr/>
          </p:nvSpPr>
          <p:spPr>
            <a:xfrm>
              <a:off x="6444208" y="1896251"/>
              <a:ext cx="144016" cy="72008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4" name="30 CuadroTexto"/>
            <p:cNvSpPr txBox="1"/>
            <p:nvPr/>
          </p:nvSpPr>
          <p:spPr>
            <a:xfrm>
              <a:off x="6621003" y="1777554"/>
              <a:ext cx="1767420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POSITIVA</a:t>
              </a:r>
            </a:p>
          </p:txBody>
        </p:sp>
        <p:sp>
          <p:nvSpPr>
            <p:cNvPr id="25" name="31 Rectángulo"/>
            <p:cNvSpPr/>
            <p:nvPr/>
          </p:nvSpPr>
          <p:spPr>
            <a:xfrm>
              <a:off x="6444208" y="2063121"/>
              <a:ext cx="144016" cy="7200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6" name="32 CuadroTexto"/>
            <p:cNvSpPr txBox="1"/>
            <p:nvPr/>
          </p:nvSpPr>
          <p:spPr>
            <a:xfrm>
              <a:off x="6615531" y="2113695"/>
              <a:ext cx="2522997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REZAGADA</a:t>
              </a:r>
              <a:endParaRPr lang="es-CO" sz="1200" dirty="0" smtClean="0"/>
            </a:p>
          </p:txBody>
        </p:sp>
        <p:sp>
          <p:nvSpPr>
            <p:cNvPr id="27" name="33 Rectángulo"/>
            <p:cNvSpPr/>
            <p:nvPr/>
          </p:nvSpPr>
          <p:spPr>
            <a:xfrm>
              <a:off x="6431132" y="2232681"/>
              <a:ext cx="144016" cy="7200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8" name="34 CuadroTexto"/>
            <p:cNvSpPr txBox="1"/>
            <p:nvPr/>
          </p:nvSpPr>
          <p:spPr>
            <a:xfrm>
              <a:off x="6615531" y="1938321"/>
              <a:ext cx="2199469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PENDIENTE</a:t>
              </a:r>
            </a:p>
          </p:txBody>
        </p:sp>
        <p:sp>
          <p:nvSpPr>
            <p:cNvPr id="30" name="12 Rectángulo"/>
            <p:cNvSpPr/>
            <p:nvPr/>
          </p:nvSpPr>
          <p:spPr>
            <a:xfrm>
              <a:off x="6444208" y="1737955"/>
              <a:ext cx="144016" cy="7200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368858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68353" y="388146"/>
            <a:ext cx="3923638" cy="695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s-CO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Avance Secretaría </a:t>
            </a:r>
            <a:r>
              <a:rPr lang="es-CO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CTeI</a:t>
            </a:r>
            <a:r>
              <a:rPr lang="es-CO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.</a:t>
            </a:r>
          </a:p>
          <a:p>
            <a:pPr>
              <a:lnSpc>
                <a:spcPct val="70000"/>
              </a:lnSpc>
            </a:pPr>
            <a:r>
              <a:rPr lang="es-CO" sz="24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(Ciencia, Tecnología e Innovación)</a:t>
            </a:r>
            <a:endParaRPr lang="es-CO" sz="3200" b="1" spc="-300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9" name="Título 1"/>
          <p:cNvSpPr txBox="1">
            <a:spLocks/>
          </p:cNvSpPr>
          <p:nvPr/>
        </p:nvSpPr>
        <p:spPr bwMode="auto">
          <a:xfrm>
            <a:off x="401395" y="1324382"/>
            <a:ext cx="2209731" cy="288032"/>
          </a:xfrm>
          <a:prstGeom prst="rect">
            <a:avLst/>
          </a:prstGeom>
          <a:solidFill>
            <a:srgbClr val="FFE26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1400" b="1" dirty="0" smtClean="0">
                <a:solidFill>
                  <a:schemeClr val="tx1"/>
                </a:solidFill>
              </a:rPr>
              <a:t>AVANCE FISICO ENTIDAD</a:t>
            </a:r>
            <a:endParaRPr lang="es-CO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38" name="Tabla 37"/>
          <p:cNvGraphicFramePr>
            <a:graphicFrameLocks noGrp="1"/>
          </p:cNvGraphicFramePr>
          <p:nvPr>
            <p:extLst/>
          </p:nvPr>
        </p:nvGraphicFramePr>
        <p:xfrm>
          <a:off x="2562205" y="5837516"/>
          <a:ext cx="1247278" cy="5867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3639"/>
                <a:gridCol w="623639"/>
              </a:tblGrid>
              <a:tr h="124457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N° METAS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007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A2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338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669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6" name="Gráfico 45"/>
          <p:cNvGraphicFramePr>
            <a:graphicFrameLocks/>
          </p:cNvGraphicFramePr>
          <p:nvPr>
            <p:extLst/>
          </p:nvPr>
        </p:nvGraphicFramePr>
        <p:xfrm>
          <a:off x="401395" y="2030818"/>
          <a:ext cx="3895725" cy="2020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ítulo 1"/>
          <p:cNvSpPr txBox="1">
            <a:spLocks/>
          </p:cNvSpPr>
          <p:nvPr/>
        </p:nvSpPr>
        <p:spPr bwMode="auto">
          <a:xfrm>
            <a:off x="4563882" y="203480"/>
            <a:ext cx="4373411" cy="644245"/>
          </a:xfrm>
          <a:prstGeom prst="rect">
            <a:avLst/>
          </a:prstGeom>
          <a:solidFill>
            <a:srgbClr val="FFD62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1400" b="1" dirty="0" smtClean="0">
                <a:solidFill>
                  <a:schemeClr val="tx1"/>
                </a:solidFill>
              </a:rPr>
              <a:t>AVANCE FISICO ACUMULADO  x  META  </a:t>
            </a:r>
          </a:p>
          <a:p>
            <a:pPr algn="ctr"/>
            <a:r>
              <a:rPr lang="es-CO" sz="1400" dirty="0" smtClean="0">
                <a:solidFill>
                  <a:schemeClr val="tx1"/>
                </a:solidFill>
              </a:rPr>
              <a:t>CORTE 30 DE JUNIO 2015</a:t>
            </a:r>
            <a:endParaRPr lang="es-CO" sz="1400" dirty="0">
              <a:solidFill>
                <a:schemeClr val="tx1"/>
              </a:solidFill>
            </a:endParaRPr>
          </a:p>
        </p:txBody>
      </p:sp>
      <p:graphicFrame>
        <p:nvGraphicFramePr>
          <p:cNvPr id="21" name="Gráfico 20"/>
          <p:cNvGraphicFramePr>
            <a:graphicFrameLocks/>
          </p:cNvGraphicFramePr>
          <p:nvPr>
            <p:extLst/>
          </p:nvPr>
        </p:nvGraphicFramePr>
        <p:xfrm>
          <a:off x="4278058" y="1083721"/>
          <a:ext cx="4210050" cy="523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2" name="Imagen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0" y="5573528"/>
            <a:ext cx="1082453" cy="1072727"/>
          </a:xfrm>
          <a:prstGeom prst="rect">
            <a:avLst/>
          </a:prstGeom>
        </p:spPr>
      </p:pic>
      <p:grpSp>
        <p:nvGrpSpPr>
          <p:cNvPr id="18" name="Grupo 5"/>
          <p:cNvGrpSpPr/>
          <p:nvPr/>
        </p:nvGrpSpPr>
        <p:grpSpPr>
          <a:xfrm>
            <a:off x="515915" y="4454199"/>
            <a:ext cx="2599589" cy="694112"/>
            <a:chOff x="6431132" y="1602181"/>
            <a:chExt cx="2707396" cy="820916"/>
          </a:xfrm>
        </p:grpSpPr>
        <p:sp>
          <p:nvSpPr>
            <p:cNvPr id="19" name="28 CuadroTexto"/>
            <p:cNvSpPr txBox="1"/>
            <p:nvPr/>
          </p:nvSpPr>
          <p:spPr>
            <a:xfrm>
              <a:off x="6621003" y="1602181"/>
              <a:ext cx="1983445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Programado CUATRIENIO</a:t>
              </a:r>
            </a:p>
          </p:txBody>
        </p:sp>
        <p:sp>
          <p:nvSpPr>
            <p:cNvPr id="23" name="29 Rectángulo"/>
            <p:cNvSpPr/>
            <p:nvPr/>
          </p:nvSpPr>
          <p:spPr>
            <a:xfrm>
              <a:off x="6444208" y="1896251"/>
              <a:ext cx="144016" cy="72008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4" name="30 CuadroTexto"/>
            <p:cNvSpPr txBox="1"/>
            <p:nvPr/>
          </p:nvSpPr>
          <p:spPr>
            <a:xfrm>
              <a:off x="6621003" y="1777554"/>
              <a:ext cx="1767420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POSITIVA</a:t>
              </a:r>
            </a:p>
          </p:txBody>
        </p:sp>
        <p:sp>
          <p:nvSpPr>
            <p:cNvPr id="25" name="31 Rectángulo"/>
            <p:cNvSpPr/>
            <p:nvPr/>
          </p:nvSpPr>
          <p:spPr>
            <a:xfrm>
              <a:off x="6444208" y="2063121"/>
              <a:ext cx="144016" cy="7200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6" name="32 CuadroTexto"/>
            <p:cNvSpPr txBox="1"/>
            <p:nvPr/>
          </p:nvSpPr>
          <p:spPr>
            <a:xfrm>
              <a:off x="6615531" y="2113695"/>
              <a:ext cx="2522997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REZAGADA</a:t>
              </a:r>
              <a:endParaRPr lang="es-CO" sz="1200" dirty="0" smtClean="0"/>
            </a:p>
          </p:txBody>
        </p:sp>
        <p:sp>
          <p:nvSpPr>
            <p:cNvPr id="27" name="33 Rectángulo"/>
            <p:cNvSpPr/>
            <p:nvPr/>
          </p:nvSpPr>
          <p:spPr>
            <a:xfrm>
              <a:off x="6431132" y="2232681"/>
              <a:ext cx="144016" cy="7200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8" name="34 CuadroTexto"/>
            <p:cNvSpPr txBox="1"/>
            <p:nvPr/>
          </p:nvSpPr>
          <p:spPr>
            <a:xfrm>
              <a:off x="6615531" y="1938321"/>
              <a:ext cx="2199469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PENDIENTE</a:t>
              </a:r>
            </a:p>
          </p:txBody>
        </p:sp>
        <p:sp>
          <p:nvSpPr>
            <p:cNvPr id="30" name="12 Rectángulo"/>
            <p:cNvSpPr/>
            <p:nvPr/>
          </p:nvSpPr>
          <p:spPr>
            <a:xfrm>
              <a:off x="6444208" y="1737955"/>
              <a:ext cx="144016" cy="7200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373154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8353" y="388146"/>
            <a:ext cx="3840282" cy="43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Avance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ejecución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PDD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 bwMode="auto">
          <a:xfrm>
            <a:off x="612935" y="871498"/>
            <a:ext cx="3782523" cy="357944"/>
          </a:xfrm>
          <a:prstGeom prst="rect">
            <a:avLst/>
          </a:prstGeom>
          <a:solidFill>
            <a:srgbClr val="FFE26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1800" b="1" dirty="0" smtClean="0">
                <a:solidFill>
                  <a:schemeClr val="tx1"/>
                </a:solidFill>
              </a:rPr>
              <a:t>EJECUCION FÍSICA</a:t>
            </a:r>
            <a:endParaRPr lang="es-CO" sz="1400" dirty="0">
              <a:solidFill>
                <a:schemeClr val="tx1"/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702883" y="1771650"/>
            <a:ext cx="6163005" cy="3621408"/>
            <a:chOff x="1209345" y="1735459"/>
            <a:chExt cx="6372225" cy="3724274"/>
          </a:xfrm>
        </p:grpSpPr>
        <p:graphicFrame>
          <p:nvGraphicFramePr>
            <p:cNvPr id="13" name="Gráfico 1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17290164"/>
                </p:ext>
              </p:extLst>
            </p:nvPr>
          </p:nvGraphicFramePr>
          <p:xfrm>
            <a:off x="1209345" y="1735459"/>
            <a:ext cx="6372225" cy="37242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5" name="Grupo 4"/>
            <p:cNvGrpSpPr/>
            <p:nvPr/>
          </p:nvGrpSpPr>
          <p:grpSpPr>
            <a:xfrm>
              <a:off x="4905751" y="2294870"/>
              <a:ext cx="2218100" cy="646331"/>
              <a:chOff x="6925900" y="4638422"/>
              <a:chExt cx="2218100" cy="646331"/>
            </a:xfrm>
          </p:grpSpPr>
          <p:sp>
            <p:nvSpPr>
              <p:cNvPr id="6" name="Rectángulo 5"/>
              <p:cNvSpPr/>
              <p:nvPr/>
            </p:nvSpPr>
            <p:spPr>
              <a:xfrm>
                <a:off x="6925900" y="4689695"/>
                <a:ext cx="162962" cy="13580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7" name="Rectángulo 6"/>
              <p:cNvSpPr/>
              <p:nvPr/>
            </p:nvSpPr>
            <p:spPr>
              <a:xfrm>
                <a:off x="6925900" y="4869255"/>
                <a:ext cx="162962" cy="13580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8" name="Rectángulo 7"/>
              <p:cNvSpPr/>
              <p:nvPr/>
            </p:nvSpPr>
            <p:spPr>
              <a:xfrm>
                <a:off x="6925900" y="5062396"/>
                <a:ext cx="162962" cy="135802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9" name="CuadroTexto 8"/>
              <p:cNvSpPr txBox="1"/>
              <p:nvPr/>
            </p:nvSpPr>
            <p:spPr>
              <a:xfrm>
                <a:off x="7070756" y="4638422"/>
                <a:ext cx="20732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200" dirty="0" smtClean="0"/>
                  <a:t>Programado Cuatrienio</a:t>
                </a:r>
              </a:p>
              <a:p>
                <a:r>
                  <a:rPr lang="es-CO" sz="1200" dirty="0" smtClean="0"/>
                  <a:t>Programado 2015</a:t>
                </a:r>
              </a:p>
              <a:p>
                <a:r>
                  <a:rPr lang="es-CO" sz="1200" dirty="0" smtClean="0"/>
                  <a:t>Ejecución</a:t>
                </a:r>
                <a:endParaRPr lang="es-CO" sz="1200" dirty="0"/>
              </a:p>
            </p:txBody>
          </p:sp>
        </p:grpSp>
        <p:sp>
          <p:nvSpPr>
            <p:cNvPr id="11" name="19 Llamada con línea 2"/>
            <p:cNvSpPr/>
            <p:nvPr/>
          </p:nvSpPr>
          <p:spPr>
            <a:xfrm rot="18927881">
              <a:off x="5952409" y="3500326"/>
              <a:ext cx="652208" cy="174761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94471"/>
                <a:gd name="adj6" fmla="val -93015"/>
              </a:avLst>
            </a:prstGeom>
            <a:solidFill>
              <a:schemeClr val="bg1"/>
            </a:solidFill>
            <a:ln>
              <a:solidFill>
                <a:srgbClr val="FFAF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200" b="1" dirty="0" smtClean="0">
                  <a:solidFill>
                    <a:srgbClr val="FF0000"/>
                  </a:solidFill>
                </a:rPr>
                <a:t>63.8%</a:t>
              </a:r>
              <a:endParaRPr lang="es-CO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34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68353" y="388146"/>
            <a:ext cx="3874587" cy="781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s-CO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Avance Secretaría de</a:t>
            </a:r>
          </a:p>
          <a:p>
            <a:pPr>
              <a:lnSpc>
                <a:spcPct val="70000"/>
              </a:lnSpc>
            </a:pPr>
            <a:r>
              <a:rPr lang="es-CO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Transporte y Movilidad.</a:t>
            </a:r>
          </a:p>
        </p:txBody>
      </p:sp>
      <p:sp>
        <p:nvSpPr>
          <p:cNvPr id="29" name="Título 1"/>
          <p:cNvSpPr txBox="1">
            <a:spLocks/>
          </p:cNvSpPr>
          <p:nvPr/>
        </p:nvSpPr>
        <p:spPr bwMode="auto">
          <a:xfrm>
            <a:off x="401395" y="1324382"/>
            <a:ext cx="2209731" cy="288032"/>
          </a:xfrm>
          <a:prstGeom prst="rect">
            <a:avLst/>
          </a:prstGeom>
          <a:solidFill>
            <a:srgbClr val="FFE26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1400" b="1" dirty="0" smtClean="0">
                <a:solidFill>
                  <a:schemeClr val="tx1"/>
                </a:solidFill>
              </a:rPr>
              <a:t>AVANCE FISICO ENTIDAD</a:t>
            </a:r>
            <a:endParaRPr lang="es-CO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38" name="Tabla 37"/>
          <p:cNvGraphicFramePr>
            <a:graphicFrameLocks noGrp="1"/>
          </p:cNvGraphicFramePr>
          <p:nvPr>
            <p:extLst/>
          </p:nvPr>
        </p:nvGraphicFramePr>
        <p:xfrm>
          <a:off x="2566387" y="5838092"/>
          <a:ext cx="1247278" cy="5867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3639"/>
                <a:gridCol w="623639"/>
              </a:tblGrid>
              <a:tr h="124457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N° METAS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007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A2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338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669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6" name="Gráfico 45"/>
          <p:cNvGraphicFramePr>
            <a:graphicFrameLocks/>
          </p:cNvGraphicFramePr>
          <p:nvPr>
            <p:extLst/>
          </p:nvPr>
        </p:nvGraphicFramePr>
        <p:xfrm>
          <a:off x="0" y="2223531"/>
          <a:ext cx="4314825" cy="2110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ítulo 1"/>
          <p:cNvSpPr txBox="1">
            <a:spLocks/>
          </p:cNvSpPr>
          <p:nvPr/>
        </p:nvSpPr>
        <p:spPr bwMode="auto">
          <a:xfrm>
            <a:off x="4563882" y="203480"/>
            <a:ext cx="4373411" cy="644245"/>
          </a:xfrm>
          <a:prstGeom prst="rect">
            <a:avLst/>
          </a:prstGeom>
          <a:solidFill>
            <a:srgbClr val="FFD62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1400" b="1" dirty="0" smtClean="0">
                <a:solidFill>
                  <a:schemeClr val="tx1"/>
                </a:solidFill>
              </a:rPr>
              <a:t>AVANCE FISICO ACUMULADO  x  META  </a:t>
            </a:r>
          </a:p>
          <a:p>
            <a:pPr algn="ctr"/>
            <a:r>
              <a:rPr lang="es-CO" sz="1400" dirty="0" smtClean="0">
                <a:solidFill>
                  <a:schemeClr val="tx1"/>
                </a:solidFill>
              </a:rPr>
              <a:t>CORTE 30 DE JUNIO 2015</a:t>
            </a:r>
            <a:endParaRPr lang="es-CO" sz="1400" dirty="0">
              <a:solidFill>
                <a:schemeClr val="tx1"/>
              </a:solidFill>
            </a:endParaRPr>
          </a:p>
        </p:txBody>
      </p:sp>
      <p:graphicFrame>
        <p:nvGraphicFramePr>
          <p:cNvPr id="21" name="Gráfico 20"/>
          <p:cNvGraphicFramePr>
            <a:graphicFrameLocks/>
          </p:cNvGraphicFramePr>
          <p:nvPr>
            <p:extLst/>
          </p:nvPr>
        </p:nvGraphicFramePr>
        <p:xfrm>
          <a:off x="4000501" y="1723292"/>
          <a:ext cx="5143499" cy="2824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2" name="Imagen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0" y="5573528"/>
            <a:ext cx="1082453" cy="1072727"/>
          </a:xfrm>
          <a:prstGeom prst="rect">
            <a:avLst/>
          </a:prstGeom>
        </p:spPr>
      </p:pic>
      <p:grpSp>
        <p:nvGrpSpPr>
          <p:cNvPr id="18" name="Grupo 5"/>
          <p:cNvGrpSpPr/>
          <p:nvPr/>
        </p:nvGrpSpPr>
        <p:grpSpPr>
          <a:xfrm>
            <a:off x="515915" y="4454199"/>
            <a:ext cx="2599589" cy="694112"/>
            <a:chOff x="6431132" y="1602181"/>
            <a:chExt cx="2707396" cy="820916"/>
          </a:xfrm>
        </p:grpSpPr>
        <p:sp>
          <p:nvSpPr>
            <p:cNvPr id="19" name="28 CuadroTexto"/>
            <p:cNvSpPr txBox="1"/>
            <p:nvPr/>
          </p:nvSpPr>
          <p:spPr>
            <a:xfrm>
              <a:off x="6621003" y="1602181"/>
              <a:ext cx="1983445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Programado CUATRIENIO</a:t>
              </a:r>
            </a:p>
          </p:txBody>
        </p:sp>
        <p:sp>
          <p:nvSpPr>
            <p:cNvPr id="23" name="29 Rectángulo"/>
            <p:cNvSpPr/>
            <p:nvPr/>
          </p:nvSpPr>
          <p:spPr>
            <a:xfrm>
              <a:off x="6444208" y="1896251"/>
              <a:ext cx="144016" cy="72008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4" name="30 CuadroTexto"/>
            <p:cNvSpPr txBox="1"/>
            <p:nvPr/>
          </p:nvSpPr>
          <p:spPr>
            <a:xfrm>
              <a:off x="6621003" y="1777554"/>
              <a:ext cx="1767420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POSITIVA</a:t>
              </a:r>
            </a:p>
          </p:txBody>
        </p:sp>
        <p:sp>
          <p:nvSpPr>
            <p:cNvPr id="25" name="31 Rectángulo"/>
            <p:cNvSpPr/>
            <p:nvPr/>
          </p:nvSpPr>
          <p:spPr>
            <a:xfrm>
              <a:off x="6444208" y="2063121"/>
              <a:ext cx="144016" cy="7200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6" name="32 CuadroTexto"/>
            <p:cNvSpPr txBox="1"/>
            <p:nvPr/>
          </p:nvSpPr>
          <p:spPr>
            <a:xfrm>
              <a:off x="6615531" y="2113695"/>
              <a:ext cx="2522997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REZAGADA</a:t>
              </a:r>
              <a:endParaRPr lang="es-CO" sz="1200" dirty="0" smtClean="0"/>
            </a:p>
          </p:txBody>
        </p:sp>
        <p:sp>
          <p:nvSpPr>
            <p:cNvPr id="27" name="33 Rectángulo"/>
            <p:cNvSpPr/>
            <p:nvPr/>
          </p:nvSpPr>
          <p:spPr>
            <a:xfrm>
              <a:off x="6431132" y="2232681"/>
              <a:ext cx="144016" cy="7200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8" name="34 CuadroTexto"/>
            <p:cNvSpPr txBox="1"/>
            <p:nvPr/>
          </p:nvSpPr>
          <p:spPr>
            <a:xfrm>
              <a:off x="6615531" y="1938321"/>
              <a:ext cx="2199469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PENDIENTE</a:t>
              </a:r>
            </a:p>
          </p:txBody>
        </p:sp>
        <p:sp>
          <p:nvSpPr>
            <p:cNvPr id="30" name="12 Rectángulo"/>
            <p:cNvSpPr/>
            <p:nvPr/>
          </p:nvSpPr>
          <p:spPr>
            <a:xfrm>
              <a:off x="6444208" y="1737955"/>
              <a:ext cx="144016" cy="7200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312139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82628" y="388146"/>
            <a:ext cx="4401333" cy="43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s-CO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Avance Secretaría General</a:t>
            </a:r>
          </a:p>
        </p:txBody>
      </p:sp>
      <p:sp>
        <p:nvSpPr>
          <p:cNvPr id="29" name="Título 1"/>
          <p:cNvSpPr txBox="1">
            <a:spLocks/>
          </p:cNvSpPr>
          <p:nvPr/>
        </p:nvSpPr>
        <p:spPr bwMode="auto">
          <a:xfrm>
            <a:off x="401395" y="1324382"/>
            <a:ext cx="2209731" cy="288032"/>
          </a:xfrm>
          <a:prstGeom prst="rect">
            <a:avLst/>
          </a:prstGeom>
          <a:solidFill>
            <a:srgbClr val="FFE26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1400" b="1" dirty="0" smtClean="0">
                <a:solidFill>
                  <a:schemeClr val="tx1"/>
                </a:solidFill>
              </a:rPr>
              <a:t>AVANCE FISICO ENTIDAD</a:t>
            </a:r>
            <a:endParaRPr lang="es-CO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38" name="Tabla 37"/>
          <p:cNvGraphicFramePr>
            <a:graphicFrameLocks noGrp="1"/>
          </p:cNvGraphicFramePr>
          <p:nvPr>
            <p:extLst/>
          </p:nvPr>
        </p:nvGraphicFramePr>
        <p:xfrm>
          <a:off x="2942395" y="4673668"/>
          <a:ext cx="1247278" cy="6467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3639"/>
                <a:gridCol w="623639"/>
              </a:tblGrid>
              <a:tr h="206676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N° METAS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007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A2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338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669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7" name="Gráfico 46"/>
          <p:cNvGraphicFramePr>
            <a:graphicFrameLocks/>
          </p:cNvGraphicFramePr>
          <p:nvPr>
            <p:extLst/>
          </p:nvPr>
        </p:nvGraphicFramePr>
        <p:xfrm>
          <a:off x="401395" y="2235875"/>
          <a:ext cx="3520927" cy="2237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ítulo 1"/>
          <p:cNvSpPr txBox="1">
            <a:spLocks/>
          </p:cNvSpPr>
          <p:nvPr/>
        </p:nvSpPr>
        <p:spPr bwMode="auto">
          <a:xfrm>
            <a:off x="4563882" y="203480"/>
            <a:ext cx="4373411" cy="644245"/>
          </a:xfrm>
          <a:prstGeom prst="rect">
            <a:avLst/>
          </a:prstGeom>
          <a:solidFill>
            <a:srgbClr val="FFD62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1400" b="1" dirty="0" smtClean="0">
                <a:solidFill>
                  <a:schemeClr val="tx1"/>
                </a:solidFill>
              </a:rPr>
              <a:t>AVANCE FISICO ACUMULADO  x  META  </a:t>
            </a:r>
          </a:p>
          <a:p>
            <a:pPr algn="ctr"/>
            <a:r>
              <a:rPr lang="es-CO" sz="1400" dirty="0" smtClean="0">
                <a:solidFill>
                  <a:schemeClr val="tx1"/>
                </a:solidFill>
              </a:rPr>
              <a:t>CORTE 30 DE JUNIO 2015</a:t>
            </a:r>
            <a:endParaRPr lang="es-CO" sz="1400" dirty="0">
              <a:solidFill>
                <a:schemeClr val="tx1"/>
              </a:solidFill>
            </a:endParaRPr>
          </a:p>
        </p:txBody>
      </p:sp>
      <p:graphicFrame>
        <p:nvGraphicFramePr>
          <p:cNvPr id="21" name="Gráfico 20"/>
          <p:cNvGraphicFramePr>
            <a:graphicFrameLocks/>
          </p:cNvGraphicFramePr>
          <p:nvPr>
            <p:extLst/>
          </p:nvPr>
        </p:nvGraphicFramePr>
        <p:xfrm>
          <a:off x="3749266" y="1503948"/>
          <a:ext cx="5019675" cy="295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2" name="Imagen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0" y="5573528"/>
            <a:ext cx="1082453" cy="1072727"/>
          </a:xfrm>
          <a:prstGeom prst="rect">
            <a:avLst/>
          </a:prstGeom>
        </p:spPr>
      </p:pic>
      <p:grpSp>
        <p:nvGrpSpPr>
          <p:cNvPr id="18" name="Grupo 5"/>
          <p:cNvGrpSpPr/>
          <p:nvPr/>
        </p:nvGrpSpPr>
        <p:grpSpPr>
          <a:xfrm>
            <a:off x="515915" y="4673668"/>
            <a:ext cx="2599589" cy="694112"/>
            <a:chOff x="6431132" y="1602181"/>
            <a:chExt cx="2707396" cy="820916"/>
          </a:xfrm>
        </p:grpSpPr>
        <p:sp>
          <p:nvSpPr>
            <p:cNvPr id="19" name="28 CuadroTexto"/>
            <p:cNvSpPr txBox="1"/>
            <p:nvPr/>
          </p:nvSpPr>
          <p:spPr>
            <a:xfrm>
              <a:off x="6621003" y="1602181"/>
              <a:ext cx="1983445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Programado CUATRIENIO</a:t>
              </a:r>
            </a:p>
          </p:txBody>
        </p:sp>
        <p:sp>
          <p:nvSpPr>
            <p:cNvPr id="23" name="29 Rectángulo"/>
            <p:cNvSpPr/>
            <p:nvPr/>
          </p:nvSpPr>
          <p:spPr>
            <a:xfrm>
              <a:off x="6444208" y="1896251"/>
              <a:ext cx="144016" cy="72008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4" name="30 CuadroTexto"/>
            <p:cNvSpPr txBox="1"/>
            <p:nvPr/>
          </p:nvSpPr>
          <p:spPr>
            <a:xfrm>
              <a:off x="6621003" y="1777554"/>
              <a:ext cx="1767420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POSITIVA</a:t>
              </a:r>
            </a:p>
          </p:txBody>
        </p:sp>
        <p:sp>
          <p:nvSpPr>
            <p:cNvPr id="25" name="31 Rectángulo"/>
            <p:cNvSpPr/>
            <p:nvPr/>
          </p:nvSpPr>
          <p:spPr>
            <a:xfrm>
              <a:off x="6444208" y="2063121"/>
              <a:ext cx="144016" cy="7200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6" name="32 CuadroTexto"/>
            <p:cNvSpPr txBox="1"/>
            <p:nvPr/>
          </p:nvSpPr>
          <p:spPr>
            <a:xfrm>
              <a:off x="6615531" y="2113695"/>
              <a:ext cx="2522997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REZAGADA</a:t>
              </a:r>
              <a:endParaRPr lang="es-CO" sz="1200" dirty="0" smtClean="0"/>
            </a:p>
          </p:txBody>
        </p:sp>
        <p:sp>
          <p:nvSpPr>
            <p:cNvPr id="27" name="33 Rectángulo"/>
            <p:cNvSpPr/>
            <p:nvPr/>
          </p:nvSpPr>
          <p:spPr>
            <a:xfrm>
              <a:off x="6431132" y="2232681"/>
              <a:ext cx="144016" cy="7200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8" name="34 CuadroTexto"/>
            <p:cNvSpPr txBox="1"/>
            <p:nvPr/>
          </p:nvSpPr>
          <p:spPr>
            <a:xfrm>
              <a:off x="6615531" y="1938321"/>
              <a:ext cx="2199469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PENDIENTE</a:t>
              </a:r>
            </a:p>
          </p:txBody>
        </p:sp>
        <p:sp>
          <p:nvSpPr>
            <p:cNvPr id="30" name="12 Rectángulo"/>
            <p:cNvSpPr/>
            <p:nvPr/>
          </p:nvSpPr>
          <p:spPr>
            <a:xfrm>
              <a:off x="6444208" y="1737955"/>
              <a:ext cx="144016" cy="7200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138223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68353" y="388146"/>
            <a:ext cx="4062135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Avance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Secretaría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</a:p>
          <a:p>
            <a:pPr>
              <a:lnSpc>
                <a:spcPct val="70000"/>
              </a:lnSpc>
            </a:pP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de </a:t>
            </a: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Integración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Regional</a:t>
            </a:r>
          </a:p>
        </p:txBody>
      </p:sp>
      <p:sp>
        <p:nvSpPr>
          <p:cNvPr id="29" name="Título 1"/>
          <p:cNvSpPr txBox="1">
            <a:spLocks/>
          </p:cNvSpPr>
          <p:nvPr/>
        </p:nvSpPr>
        <p:spPr bwMode="auto">
          <a:xfrm>
            <a:off x="432015" y="1546477"/>
            <a:ext cx="2209731" cy="288032"/>
          </a:xfrm>
          <a:prstGeom prst="rect">
            <a:avLst/>
          </a:prstGeom>
          <a:solidFill>
            <a:srgbClr val="FFE26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1400" b="1" dirty="0" smtClean="0">
                <a:solidFill>
                  <a:schemeClr val="tx1"/>
                </a:solidFill>
              </a:rPr>
              <a:t>AVANCE FISICO ENTIDAD</a:t>
            </a:r>
            <a:endParaRPr lang="es-CO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35" name="Tabla 34"/>
          <p:cNvGraphicFramePr>
            <a:graphicFrameLocks noGrp="1"/>
          </p:cNvGraphicFramePr>
          <p:nvPr>
            <p:extLst/>
          </p:nvPr>
        </p:nvGraphicFramePr>
        <p:xfrm>
          <a:off x="2970003" y="4799727"/>
          <a:ext cx="1247278" cy="5898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3639"/>
                <a:gridCol w="623639"/>
              </a:tblGrid>
              <a:tr h="149761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N° METAS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007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A2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338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669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1" name="Título 1"/>
          <p:cNvSpPr txBox="1">
            <a:spLocks/>
          </p:cNvSpPr>
          <p:nvPr/>
        </p:nvSpPr>
        <p:spPr bwMode="auto">
          <a:xfrm>
            <a:off x="4563882" y="203480"/>
            <a:ext cx="4373411" cy="644245"/>
          </a:xfrm>
          <a:prstGeom prst="rect">
            <a:avLst/>
          </a:prstGeom>
          <a:solidFill>
            <a:srgbClr val="FFD62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1400" b="1" dirty="0" smtClean="0">
                <a:solidFill>
                  <a:schemeClr val="tx1"/>
                </a:solidFill>
              </a:rPr>
              <a:t>AVANCE FISICO ACUMULADO  x  META  </a:t>
            </a:r>
          </a:p>
          <a:p>
            <a:pPr algn="ctr"/>
            <a:r>
              <a:rPr lang="es-CO" sz="1400" dirty="0" smtClean="0">
                <a:solidFill>
                  <a:schemeClr val="tx1"/>
                </a:solidFill>
              </a:rPr>
              <a:t>CORTE 30 DE JUNIO 2015</a:t>
            </a:r>
            <a:endParaRPr lang="es-CO" sz="1400" dirty="0">
              <a:solidFill>
                <a:schemeClr val="tx1"/>
              </a:solidFill>
            </a:endParaRPr>
          </a:p>
        </p:txBody>
      </p:sp>
      <p:graphicFrame>
        <p:nvGraphicFramePr>
          <p:cNvPr id="22" name="Gráfico 21"/>
          <p:cNvGraphicFramePr>
            <a:graphicFrameLocks/>
          </p:cNvGraphicFramePr>
          <p:nvPr>
            <p:extLst/>
          </p:nvPr>
        </p:nvGraphicFramePr>
        <p:xfrm>
          <a:off x="4581525" y="2013123"/>
          <a:ext cx="4562475" cy="3743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Gráfico 22"/>
          <p:cNvGraphicFramePr>
            <a:graphicFrameLocks/>
          </p:cNvGraphicFramePr>
          <p:nvPr>
            <p:extLst/>
          </p:nvPr>
        </p:nvGraphicFramePr>
        <p:xfrm>
          <a:off x="71068" y="2254916"/>
          <a:ext cx="3875313" cy="2258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0" name="Imagen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0" y="5573528"/>
            <a:ext cx="1082453" cy="1072727"/>
          </a:xfrm>
          <a:prstGeom prst="rect">
            <a:avLst/>
          </a:prstGeom>
        </p:spPr>
      </p:pic>
      <p:grpSp>
        <p:nvGrpSpPr>
          <p:cNvPr id="18" name="Grupo 5"/>
          <p:cNvGrpSpPr/>
          <p:nvPr/>
        </p:nvGrpSpPr>
        <p:grpSpPr>
          <a:xfrm>
            <a:off x="528470" y="4763730"/>
            <a:ext cx="2599589" cy="694112"/>
            <a:chOff x="6431132" y="1602181"/>
            <a:chExt cx="2707396" cy="820916"/>
          </a:xfrm>
        </p:grpSpPr>
        <p:sp>
          <p:nvSpPr>
            <p:cNvPr id="19" name="28 CuadroTexto"/>
            <p:cNvSpPr txBox="1"/>
            <p:nvPr/>
          </p:nvSpPr>
          <p:spPr>
            <a:xfrm>
              <a:off x="6621003" y="1602181"/>
              <a:ext cx="1983445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Programado CUATRIENIO</a:t>
              </a:r>
            </a:p>
          </p:txBody>
        </p:sp>
        <p:sp>
          <p:nvSpPr>
            <p:cNvPr id="24" name="29 Rectángulo"/>
            <p:cNvSpPr/>
            <p:nvPr/>
          </p:nvSpPr>
          <p:spPr>
            <a:xfrm>
              <a:off x="6444208" y="1896251"/>
              <a:ext cx="144016" cy="72008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5" name="30 CuadroTexto"/>
            <p:cNvSpPr txBox="1"/>
            <p:nvPr/>
          </p:nvSpPr>
          <p:spPr>
            <a:xfrm>
              <a:off x="6621003" y="1777554"/>
              <a:ext cx="1767420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POSITIVA</a:t>
              </a:r>
            </a:p>
          </p:txBody>
        </p:sp>
        <p:sp>
          <p:nvSpPr>
            <p:cNvPr id="26" name="31 Rectángulo"/>
            <p:cNvSpPr/>
            <p:nvPr/>
          </p:nvSpPr>
          <p:spPr>
            <a:xfrm>
              <a:off x="6444208" y="2063121"/>
              <a:ext cx="144016" cy="7200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32 CuadroTexto"/>
            <p:cNvSpPr txBox="1"/>
            <p:nvPr/>
          </p:nvSpPr>
          <p:spPr>
            <a:xfrm>
              <a:off x="6615531" y="2113695"/>
              <a:ext cx="2522997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REZAGADA</a:t>
              </a:r>
              <a:endParaRPr lang="es-CO" sz="1200" dirty="0" smtClean="0"/>
            </a:p>
          </p:txBody>
        </p:sp>
        <p:sp>
          <p:nvSpPr>
            <p:cNvPr id="28" name="33 Rectángulo"/>
            <p:cNvSpPr/>
            <p:nvPr/>
          </p:nvSpPr>
          <p:spPr>
            <a:xfrm>
              <a:off x="6431132" y="2232681"/>
              <a:ext cx="144016" cy="7200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0" name="34 CuadroTexto"/>
            <p:cNvSpPr txBox="1"/>
            <p:nvPr/>
          </p:nvSpPr>
          <p:spPr>
            <a:xfrm>
              <a:off x="6615531" y="1938321"/>
              <a:ext cx="2199469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PENDIENTE</a:t>
              </a:r>
            </a:p>
          </p:txBody>
        </p:sp>
        <p:sp>
          <p:nvSpPr>
            <p:cNvPr id="31" name="12 Rectángulo"/>
            <p:cNvSpPr/>
            <p:nvPr/>
          </p:nvSpPr>
          <p:spPr>
            <a:xfrm>
              <a:off x="6444208" y="1737955"/>
              <a:ext cx="144016" cy="7200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242232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68353" y="388146"/>
            <a:ext cx="3545330" cy="781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s-CO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Avance Secretaría de</a:t>
            </a:r>
          </a:p>
          <a:p>
            <a:pPr>
              <a:lnSpc>
                <a:spcPct val="70000"/>
              </a:lnSpc>
            </a:pPr>
            <a:r>
              <a:rPr lang="es-CO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Minas y Energía.</a:t>
            </a:r>
          </a:p>
        </p:txBody>
      </p:sp>
      <p:sp>
        <p:nvSpPr>
          <p:cNvPr id="29" name="Título 1"/>
          <p:cNvSpPr txBox="1">
            <a:spLocks/>
          </p:cNvSpPr>
          <p:nvPr/>
        </p:nvSpPr>
        <p:spPr bwMode="auto">
          <a:xfrm>
            <a:off x="401395" y="1324382"/>
            <a:ext cx="2209731" cy="288032"/>
          </a:xfrm>
          <a:prstGeom prst="rect">
            <a:avLst/>
          </a:prstGeom>
          <a:solidFill>
            <a:srgbClr val="FFE26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1400" b="1" dirty="0" smtClean="0">
                <a:solidFill>
                  <a:schemeClr val="tx1"/>
                </a:solidFill>
              </a:rPr>
              <a:t>AVANCE FISICO ENTIDAD</a:t>
            </a:r>
            <a:endParaRPr lang="es-CO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44" name="Tabla 43"/>
          <p:cNvGraphicFramePr>
            <a:graphicFrameLocks noGrp="1"/>
          </p:cNvGraphicFramePr>
          <p:nvPr>
            <p:extLst/>
          </p:nvPr>
        </p:nvGraphicFramePr>
        <p:xfrm>
          <a:off x="2619884" y="4822019"/>
          <a:ext cx="1247278" cy="5898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3639"/>
                <a:gridCol w="623639"/>
              </a:tblGrid>
              <a:tr h="149761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N° METAS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007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A2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338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669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8" name="Gráfico 37"/>
          <p:cNvGraphicFramePr>
            <a:graphicFrameLocks/>
          </p:cNvGraphicFramePr>
          <p:nvPr>
            <p:extLst/>
          </p:nvPr>
        </p:nvGraphicFramePr>
        <p:xfrm>
          <a:off x="174123" y="2062716"/>
          <a:ext cx="4256732" cy="2254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" name="Título 1"/>
          <p:cNvSpPr txBox="1">
            <a:spLocks/>
          </p:cNvSpPr>
          <p:nvPr/>
        </p:nvSpPr>
        <p:spPr bwMode="auto">
          <a:xfrm>
            <a:off x="4563882" y="203480"/>
            <a:ext cx="4373411" cy="644245"/>
          </a:xfrm>
          <a:prstGeom prst="rect">
            <a:avLst/>
          </a:prstGeom>
          <a:solidFill>
            <a:srgbClr val="FFD62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1400" b="1" dirty="0" smtClean="0">
                <a:solidFill>
                  <a:schemeClr val="tx1"/>
                </a:solidFill>
              </a:rPr>
              <a:t>AVANCE FISICO ACUMULADO  x  META  </a:t>
            </a:r>
          </a:p>
          <a:p>
            <a:pPr algn="ctr"/>
            <a:r>
              <a:rPr lang="es-CO" sz="1400" dirty="0" smtClean="0">
                <a:solidFill>
                  <a:schemeClr val="tx1"/>
                </a:solidFill>
              </a:rPr>
              <a:t>CORTE 30 DE JUNIO 2015</a:t>
            </a:r>
            <a:endParaRPr lang="es-CO" sz="1400" dirty="0">
              <a:solidFill>
                <a:schemeClr val="tx1"/>
              </a:solidFill>
            </a:endParaRPr>
          </a:p>
        </p:txBody>
      </p:sp>
      <p:graphicFrame>
        <p:nvGraphicFramePr>
          <p:cNvPr id="33" name="Gráfico 32"/>
          <p:cNvGraphicFramePr>
            <a:graphicFrameLocks/>
          </p:cNvGraphicFramePr>
          <p:nvPr>
            <p:extLst/>
          </p:nvPr>
        </p:nvGraphicFramePr>
        <p:xfrm>
          <a:off x="4027156" y="1983592"/>
          <a:ext cx="4910137" cy="3400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4" name="Imagen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0" y="5573528"/>
            <a:ext cx="1082453" cy="1072727"/>
          </a:xfrm>
          <a:prstGeom prst="rect">
            <a:avLst/>
          </a:prstGeom>
        </p:spPr>
      </p:pic>
      <p:grpSp>
        <p:nvGrpSpPr>
          <p:cNvPr id="18" name="Grupo 5"/>
          <p:cNvGrpSpPr/>
          <p:nvPr/>
        </p:nvGrpSpPr>
        <p:grpSpPr>
          <a:xfrm>
            <a:off x="515915" y="4689904"/>
            <a:ext cx="2599589" cy="694112"/>
            <a:chOff x="6431132" y="1602181"/>
            <a:chExt cx="2707396" cy="820916"/>
          </a:xfrm>
        </p:grpSpPr>
        <p:sp>
          <p:nvSpPr>
            <p:cNvPr id="19" name="28 CuadroTexto"/>
            <p:cNvSpPr txBox="1"/>
            <p:nvPr/>
          </p:nvSpPr>
          <p:spPr>
            <a:xfrm>
              <a:off x="6621003" y="1602181"/>
              <a:ext cx="1983445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Programado CUATRIENIO</a:t>
              </a:r>
            </a:p>
          </p:txBody>
        </p:sp>
        <p:sp>
          <p:nvSpPr>
            <p:cNvPr id="30" name="29 Rectángulo"/>
            <p:cNvSpPr/>
            <p:nvPr/>
          </p:nvSpPr>
          <p:spPr>
            <a:xfrm>
              <a:off x="6444208" y="1896251"/>
              <a:ext cx="144016" cy="72008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6621003" y="1777554"/>
              <a:ext cx="1767420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POSITIVA</a:t>
              </a:r>
            </a:p>
          </p:txBody>
        </p:sp>
        <p:sp>
          <p:nvSpPr>
            <p:cNvPr id="35" name="31 Rectángulo"/>
            <p:cNvSpPr/>
            <p:nvPr/>
          </p:nvSpPr>
          <p:spPr>
            <a:xfrm>
              <a:off x="6444208" y="2063121"/>
              <a:ext cx="144016" cy="7200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6" name="32 CuadroTexto"/>
            <p:cNvSpPr txBox="1"/>
            <p:nvPr/>
          </p:nvSpPr>
          <p:spPr>
            <a:xfrm>
              <a:off x="6615531" y="2113695"/>
              <a:ext cx="2522997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REZAGADA</a:t>
              </a:r>
              <a:endParaRPr lang="es-CO" sz="1200" dirty="0" smtClean="0"/>
            </a:p>
          </p:txBody>
        </p:sp>
        <p:sp>
          <p:nvSpPr>
            <p:cNvPr id="37" name="33 Rectángulo"/>
            <p:cNvSpPr/>
            <p:nvPr/>
          </p:nvSpPr>
          <p:spPr>
            <a:xfrm>
              <a:off x="6431132" y="2232681"/>
              <a:ext cx="144016" cy="7200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9" name="34 CuadroTexto"/>
            <p:cNvSpPr txBox="1"/>
            <p:nvPr/>
          </p:nvSpPr>
          <p:spPr>
            <a:xfrm>
              <a:off x="6615531" y="1938321"/>
              <a:ext cx="2199469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PENDIENTE</a:t>
              </a:r>
            </a:p>
          </p:txBody>
        </p:sp>
        <p:sp>
          <p:nvSpPr>
            <p:cNvPr id="40" name="12 Rectángulo"/>
            <p:cNvSpPr/>
            <p:nvPr/>
          </p:nvSpPr>
          <p:spPr>
            <a:xfrm>
              <a:off x="6444208" y="1737955"/>
              <a:ext cx="144016" cy="7200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279224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68353" y="388146"/>
            <a:ext cx="3620671" cy="788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Avance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Secretaría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de </a:t>
            </a:r>
          </a:p>
          <a:p>
            <a:pPr>
              <a:lnSpc>
                <a:spcPct val="70000"/>
              </a:lnSpc>
            </a:pP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Hacienda</a:t>
            </a:r>
          </a:p>
        </p:txBody>
      </p:sp>
      <p:sp>
        <p:nvSpPr>
          <p:cNvPr id="29" name="Título 1"/>
          <p:cNvSpPr txBox="1">
            <a:spLocks/>
          </p:cNvSpPr>
          <p:nvPr/>
        </p:nvSpPr>
        <p:spPr bwMode="auto">
          <a:xfrm>
            <a:off x="432015" y="1546477"/>
            <a:ext cx="2209731" cy="288032"/>
          </a:xfrm>
          <a:prstGeom prst="rect">
            <a:avLst/>
          </a:prstGeom>
          <a:solidFill>
            <a:srgbClr val="FFE26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1400" b="1" dirty="0" smtClean="0">
                <a:solidFill>
                  <a:schemeClr val="tx1"/>
                </a:solidFill>
              </a:rPr>
              <a:t>AVANCE FISICO ENTIDAD</a:t>
            </a:r>
            <a:endParaRPr lang="es-CO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31" name="Tabla 30"/>
          <p:cNvGraphicFramePr>
            <a:graphicFrameLocks noGrp="1"/>
          </p:cNvGraphicFramePr>
          <p:nvPr>
            <p:extLst/>
          </p:nvPr>
        </p:nvGraphicFramePr>
        <p:xfrm>
          <a:off x="4635521" y="5206972"/>
          <a:ext cx="1247278" cy="5898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3639"/>
                <a:gridCol w="623639"/>
              </a:tblGrid>
              <a:tr h="149761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N° METAS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007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A2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338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669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0" name="Título 1"/>
          <p:cNvSpPr txBox="1">
            <a:spLocks/>
          </p:cNvSpPr>
          <p:nvPr/>
        </p:nvSpPr>
        <p:spPr bwMode="auto">
          <a:xfrm>
            <a:off x="4563882" y="203480"/>
            <a:ext cx="4373411" cy="644245"/>
          </a:xfrm>
          <a:prstGeom prst="rect">
            <a:avLst/>
          </a:prstGeom>
          <a:solidFill>
            <a:srgbClr val="FFD62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1400" b="1" dirty="0" smtClean="0">
                <a:solidFill>
                  <a:schemeClr val="tx1"/>
                </a:solidFill>
              </a:rPr>
              <a:t>AVANCE FISICO ACUMULADO  x  META  </a:t>
            </a:r>
          </a:p>
          <a:p>
            <a:pPr algn="ctr"/>
            <a:r>
              <a:rPr lang="es-CO" sz="1400" dirty="0" smtClean="0">
                <a:solidFill>
                  <a:schemeClr val="tx1"/>
                </a:solidFill>
              </a:rPr>
              <a:t>CORTE 30 DE JUNIO 2015</a:t>
            </a:r>
            <a:endParaRPr lang="es-CO" sz="1400" dirty="0">
              <a:solidFill>
                <a:schemeClr val="tx1"/>
              </a:solidFill>
            </a:endParaRPr>
          </a:p>
        </p:txBody>
      </p:sp>
      <p:graphicFrame>
        <p:nvGraphicFramePr>
          <p:cNvPr id="21" name="Gráfico 20"/>
          <p:cNvGraphicFramePr>
            <a:graphicFrameLocks/>
          </p:cNvGraphicFramePr>
          <p:nvPr>
            <p:extLst/>
          </p:nvPr>
        </p:nvGraphicFramePr>
        <p:xfrm>
          <a:off x="3828636" y="1362576"/>
          <a:ext cx="9504057" cy="280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Gráfico 21"/>
          <p:cNvGraphicFramePr>
            <a:graphicFrameLocks/>
          </p:cNvGraphicFramePr>
          <p:nvPr>
            <p:extLst/>
          </p:nvPr>
        </p:nvGraphicFramePr>
        <p:xfrm>
          <a:off x="0" y="2302188"/>
          <a:ext cx="4327608" cy="215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3" name="Imagen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0" y="5573528"/>
            <a:ext cx="1082453" cy="1072727"/>
          </a:xfrm>
          <a:prstGeom prst="rect">
            <a:avLst/>
          </a:prstGeom>
        </p:spPr>
      </p:pic>
      <p:grpSp>
        <p:nvGrpSpPr>
          <p:cNvPr id="18" name="Grupo 5"/>
          <p:cNvGrpSpPr/>
          <p:nvPr/>
        </p:nvGrpSpPr>
        <p:grpSpPr>
          <a:xfrm>
            <a:off x="2023808" y="5148311"/>
            <a:ext cx="2599589" cy="694112"/>
            <a:chOff x="6431132" y="1602181"/>
            <a:chExt cx="2707396" cy="820916"/>
          </a:xfrm>
        </p:grpSpPr>
        <p:sp>
          <p:nvSpPr>
            <p:cNvPr id="19" name="28 CuadroTexto"/>
            <p:cNvSpPr txBox="1"/>
            <p:nvPr/>
          </p:nvSpPr>
          <p:spPr>
            <a:xfrm>
              <a:off x="6621003" y="1602181"/>
              <a:ext cx="1983445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Programado CUATRIENIO</a:t>
              </a:r>
            </a:p>
          </p:txBody>
        </p:sp>
        <p:sp>
          <p:nvSpPr>
            <p:cNvPr id="24" name="29 Rectángulo"/>
            <p:cNvSpPr/>
            <p:nvPr/>
          </p:nvSpPr>
          <p:spPr>
            <a:xfrm>
              <a:off x="6444208" y="1896251"/>
              <a:ext cx="144016" cy="72008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5" name="30 CuadroTexto"/>
            <p:cNvSpPr txBox="1"/>
            <p:nvPr/>
          </p:nvSpPr>
          <p:spPr>
            <a:xfrm>
              <a:off x="6621003" y="1777554"/>
              <a:ext cx="1767420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POSITIVA</a:t>
              </a:r>
            </a:p>
          </p:txBody>
        </p:sp>
        <p:sp>
          <p:nvSpPr>
            <p:cNvPr id="26" name="31 Rectángulo"/>
            <p:cNvSpPr/>
            <p:nvPr/>
          </p:nvSpPr>
          <p:spPr>
            <a:xfrm>
              <a:off x="6444208" y="2063121"/>
              <a:ext cx="144016" cy="7200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32 CuadroTexto"/>
            <p:cNvSpPr txBox="1"/>
            <p:nvPr/>
          </p:nvSpPr>
          <p:spPr>
            <a:xfrm>
              <a:off x="6615531" y="2113695"/>
              <a:ext cx="2522997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REZAGADA</a:t>
              </a:r>
              <a:endParaRPr lang="es-CO" sz="1200" dirty="0" smtClean="0"/>
            </a:p>
          </p:txBody>
        </p:sp>
        <p:sp>
          <p:nvSpPr>
            <p:cNvPr id="28" name="33 Rectángulo"/>
            <p:cNvSpPr/>
            <p:nvPr/>
          </p:nvSpPr>
          <p:spPr>
            <a:xfrm>
              <a:off x="6431132" y="2232681"/>
              <a:ext cx="144016" cy="7200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0" name="34 CuadroTexto"/>
            <p:cNvSpPr txBox="1"/>
            <p:nvPr/>
          </p:nvSpPr>
          <p:spPr>
            <a:xfrm>
              <a:off x="6615531" y="1938321"/>
              <a:ext cx="2199469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PENDIENTE</a:t>
              </a:r>
            </a:p>
          </p:txBody>
        </p:sp>
        <p:sp>
          <p:nvSpPr>
            <p:cNvPr id="36" name="12 Rectángulo"/>
            <p:cNvSpPr/>
            <p:nvPr/>
          </p:nvSpPr>
          <p:spPr>
            <a:xfrm>
              <a:off x="6444208" y="1737955"/>
              <a:ext cx="144016" cy="7200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386442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3"/>
          <p:cNvSpPr txBox="1"/>
          <p:nvPr/>
        </p:nvSpPr>
        <p:spPr>
          <a:xfrm>
            <a:off x="268353" y="388146"/>
            <a:ext cx="3760183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Avance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Secretaría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</a:p>
          <a:p>
            <a:pPr>
              <a:lnSpc>
                <a:spcPct val="70000"/>
              </a:lnSpc>
            </a:pP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de </a:t>
            </a: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Cooperación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23" name="Título 1"/>
          <p:cNvSpPr txBox="1">
            <a:spLocks/>
          </p:cNvSpPr>
          <p:nvPr/>
        </p:nvSpPr>
        <p:spPr bwMode="auto">
          <a:xfrm>
            <a:off x="432015" y="1546477"/>
            <a:ext cx="2209731" cy="288032"/>
          </a:xfrm>
          <a:prstGeom prst="rect">
            <a:avLst/>
          </a:prstGeom>
          <a:solidFill>
            <a:srgbClr val="FFE26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1400" b="1" dirty="0" smtClean="0">
                <a:solidFill>
                  <a:schemeClr val="tx1"/>
                </a:solidFill>
              </a:rPr>
              <a:t>AVANCE FISICO ENTIDAD</a:t>
            </a:r>
            <a:endParaRPr lang="es-CO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24" name="Tabla 23"/>
          <p:cNvGraphicFramePr>
            <a:graphicFrameLocks noGrp="1"/>
          </p:cNvGraphicFramePr>
          <p:nvPr>
            <p:extLst/>
          </p:nvPr>
        </p:nvGraphicFramePr>
        <p:xfrm>
          <a:off x="4777959" y="4974857"/>
          <a:ext cx="1247278" cy="5898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3639"/>
                <a:gridCol w="623639"/>
              </a:tblGrid>
              <a:tr h="149761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N° METAS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007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A2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338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669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3" name="Gráfico 52"/>
          <p:cNvGraphicFramePr>
            <a:graphicFrameLocks/>
          </p:cNvGraphicFramePr>
          <p:nvPr>
            <p:extLst/>
          </p:nvPr>
        </p:nvGraphicFramePr>
        <p:xfrm>
          <a:off x="4527029" y="1934043"/>
          <a:ext cx="3655702" cy="2131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4" name="Gráfico 53"/>
          <p:cNvGraphicFramePr>
            <a:graphicFrameLocks/>
          </p:cNvGraphicFramePr>
          <p:nvPr>
            <p:extLst/>
          </p:nvPr>
        </p:nvGraphicFramePr>
        <p:xfrm>
          <a:off x="432015" y="2286469"/>
          <a:ext cx="4095014" cy="2241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ítulo 1"/>
          <p:cNvSpPr txBox="1">
            <a:spLocks/>
          </p:cNvSpPr>
          <p:nvPr/>
        </p:nvSpPr>
        <p:spPr bwMode="auto">
          <a:xfrm>
            <a:off x="4563882" y="203480"/>
            <a:ext cx="4373411" cy="644245"/>
          </a:xfrm>
          <a:prstGeom prst="rect">
            <a:avLst/>
          </a:prstGeom>
          <a:solidFill>
            <a:srgbClr val="FFD62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1400" b="1" dirty="0" smtClean="0">
                <a:solidFill>
                  <a:schemeClr val="tx1"/>
                </a:solidFill>
              </a:rPr>
              <a:t>AVANCE FISICO ACUMULADO  x  META  </a:t>
            </a:r>
          </a:p>
          <a:p>
            <a:pPr algn="ctr"/>
            <a:r>
              <a:rPr lang="es-CO" sz="1400" dirty="0" smtClean="0">
                <a:solidFill>
                  <a:schemeClr val="tx1"/>
                </a:solidFill>
              </a:rPr>
              <a:t>CORTE 30 DE JUNIO 2015</a:t>
            </a:r>
            <a:endParaRPr lang="es-CO" sz="1400" dirty="0">
              <a:solidFill>
                <a:schemeClr val="tx1"/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0" y="5573528"/>
            <a:ext cx="1082453" cy="1072727"/>
          </a:xfrm>
          <a:prstGeom prst="rect">
            <a:avLst/>
          </a:prstGeom>
        </p:spPr>
      </p:pic>
      <p:grpSp>
        <p:nvGrpSpPr>
          <p:cNvPr id="18" name="Grupo 5"/>
          <p:cNvGrpSpPr/>
          <p:nvPr/>
        </p:nvGrpSpPr>
        <p:grpSpPr>
          <a:xfrm>
            <a:off x="1815709" y="4974857"/>
            <a:ext cx="2599589" cy="694112"/>
            <a:chOff x="6431132" y="1602181"/>
            <a:chExt cx="2707396" cy="820916"/>
          </a:xfrm>
        </p:grpSpPr>
        <p:sp>
          <p:nvSpPr>
            <p:cNvPr id="19" name="28 CuadroTexto"/>
            <p:cNvSpPr txBox="1"/>
            <p:nvPr/>
          </p:nvSpPr>
          <p:spPr>
            <a:xfrm>
              <a:off x="6621003" y="1602181"/>
              <a:ext cx="1983445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Programado CUATRIENIO</a:t>
              </a:r>
            </a:p>
          </p:txBody>
        </p:sp>
        <p:sp>
          <p:nvSpPr>
            <p:cNvPr id="29" name="29 Rectángulo"/>
            <p:cNvSpPr/>
            <p:nvPr/>
          </p:nvSpPr>
          <p:spPr>
            <a:xfrm>
              <a:off x="6444208" y="1896251"/>
              <a:ext cx="144016" cy="72008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0" name="30 CuadroTexto"/>
            <p:cNvSpPr txBox="1"/>
            <p:nvPr/>
          </p:nvSpPr>
          <p:spPr>
            <a:xfrm>
              <a:off x="6621003" y="1777554"/>
              <a:ext cx="1767420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POSITIVA</a:t>
              </a:r>
            </a:p>
          </p:txBody>
        </p:sp>
        <p:sp>
          <p:nvSpPr>
            <p:cNvPr id="31" name="31 Rectángulo"/>
            <p:cNvSpPr/>
            <p:nvPr/>
          </p:nvSpPr>
          <p:spPr>
            <a:xfrm>
              <a:off x="6444208" y="2063121"/>
              <a:ext cx="144016" cy="7200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2" name="32 CuadroTexto"/>
            <p:cNvSpPr txBox="1"/>
            <p:nvPr/>
          </p:nvSpPr>
          <p:spPr>
            <a:xfrm>
              <a:off x="6615531" y="2113695"/>
              <a:ext cx="2522997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REZAGADA</a:t>
              </a:r>
              <a:endParaRPr lang="es-CO" sz="1200" dirty="0" smtClean="0"/>
            </a:p>
          </p:txBody>
        </p:sp>
        <p:sp>
          <p:nvSpPr>
            <p:cNvPr id="33" name="33 Rectángulo"/>
            <p:cNvSpPr/>
            <p:nvPr/>
          </p:nvSpPr>
          <p:spPr>
            <a:xfrm>
              <a:off x="6431132" y="2232681"/>
              <a:ext cx="144016" cy="7200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4" name="34 CuadroTexto"/>
            <p:cNvSpPr txBox="1"/>
            <p:nvPr/>
          </p:nvSpPr>
          <p:spPr>
            <a:xfrm>
              <a:off x="6615531" y="1938321"/>
              <a:ext cx="2199469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PENDIENTE</a:t>
              </a:r>
            </a:p>
          </p:txBody>
        </p:sp>
        <p:sp>
          <p:nvSpPr>
            <p:cNvPr id="35" name="12 Rectángulo"/>
            <p:cNvSpPr/>
            <p:nvPr/>
          </p:nvSpPr>
          <p:spPr>
            <a:xfrm>
              <a:off x="6444208" y="1737955"/>
              <a:ext cx="144016" cy="7200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423049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68353" y="388146"/>
            <a:ext cx="2868862" cy="781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s-CO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Avance Función </a:t>
            </a:r>
          </a:p>
          <a:p>
            <a:pPr>
              <a:lnSpc>
                <a:spcPct val="70000"/>
              </a:lnSpc>
            </a:pPr>
            <a:r>
              <a:rPr lang="es-CO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Pública</a:t>
            </a:r>
          </a:p>
        </p:txBody>
      </p:sp>
      <p:sp>
        <p:nvSpPr>
          <p:cNvPr id="29" name="Título 1"/>
          <p:cNvSpPr txBox="1">
            <a:spLocks/>
          </p:cNvSpPr>
          <p:nvPr/>
        </p:nvSpPr>
        <p:spPr bwMode="auto">
          <a:xfrm>
            <a:off x="401395" y="1324382"/>
            <a:ext cx="2209731" cy="288032"/>
          </a:xfrm>
          <a:prstGeom prst="rect">
            <a:avLst/>
          </a:prstGeom>
          <a:solidFill>
            <a:srgbClr val="FFE26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1400" b="1" dirty="0" smtClean="0">
                <a:solidFill>
                  <a:schemeClr val="tx1"/>
                </a:solidFill>
              </a:rPr>
              <a:t>AVANCE FISICO ENTIDAD</a:t>
            </a:r>
            <a:endParaRPr lang="es-CO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38" name="Tabla 37"/>
          <p:cNvGraphicFramePr>
            <a:graphicFrameLocks noGrp="1"/>
          </p:cNvGraphicFramePr>
          <p:nvPr>
            <p:extLst/>
          </p:nvPr>
        </p:nvGraphicFramePr>
        <p:xfrm>
          <a:off x="2566387" y="5838092"/>
          <a:ext cx="1247278" cy="5867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3639"/>
                <a:gridCol w="623639"/>
              </a:tblGrid>
              <a:tr h="124457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N° METAS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007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A2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338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669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6" name="Gráfico 45"/>
          <p:cNvGraphicFramePr>
            <a:graphicFrameLocks/>
          </p:cNvGraphicFramePr>
          <p:nvPr>
            <p:extLst/>
          </p:nvPr>
        </p:nvGraphicFramePr>
        <p:xfrm>
          <a:off x="696819" y="2159726"/>
          <a:ext cx="3579223" cy="1958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ítulo 1"/>
          <p:cNvSpPr txBox="1">
            <a:spLocks/>
          </p:cNvSpPr>
          <p:nvPr/>
        </p:nvSpPr>
        <p:spPr bwMode="auto">
          <a:xfrm>
            <a:off x="4563882" y="203480"/>
            <a:ext cx="4373411" cy="644245"/>
          </a:xfrm>
          <a:prstGeom prst="rect">
            <a:avLst/>
          </a:prstGeom>
          <a:solidFill>
            <a:srgbClr val="FFD62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1400" b="1" dirty="0" smtClean="0">
                <a:solidFill>
                  <a:schemeClr val="tx1"/>
                </a:solidFill>
              </a:rPr>
              <a:t>AVANCE FISICO ACUMULADO  x  META  </a:t>
            </a:r>
          </a:p>
          <a:p>
            <a:pPr algn="ctr"/>
            <a:r>
              <a:rPr lang="es-CO" sz="1400" dirty="0" smtClean="0">
                <a:solidFill>
                  <a:schemeClr val="tx1"/>
                </a:solidFill>
              </a:rPr>
              <a:t>CORTE 30 DE JUNIO 2015</a:t>
            </a:r>
            <a:endParaRPr lang="es-CO" sz="1400" dirty="0">
              <a:solidFill>
                <a:schemeClr val="tx1"/>
              </a:solidFill>
            </a:endParaRPr>
          </a:p>
        </p:txBody>
      </p:sp>
      <p:graphicFrame>
        <p:nvGraphicFramePr>
          <p:cNvPr id="21" name="Gráfico 20"/>
          <p:cNvGraphicFramePr>
            <a:graphicFrameLocks/>
          </p:cNvGraphicFramePr>
          <p:nvPr>
            <p:extLst/>
          </p:nvPr>
        </p:nvGraphicFramePr>
        <p:xfrm>
          <a:off x="4140704" y="1023937"/>
          <a:ext cx="4724400" cy="5267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2" name="Imagen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0" y="5573528"/>
            <a:ext cx="1082453" cy="1072727"/>
          </a:xfrm>
          <a:prstGeom prst="rect">
            <a:avLst/>
          </a:prstGeom>
        </p:spPr>
      </p:pic>
      <p:grpSp>
        <p:nvGrpSpPr>
          <p:cNvPr id="18" name="Grupo 5"/>
          <p:cNvGrpSpPr/>
          <p:nvPr/>
        </p:nvGrpSpPr>
        <p:grpSpPr>
          <a:xfrm>
            <a:off x="1420790" y="4496883"/>
            <a:ext cx="2599589" cy="694112"/>
            <a:chOff x="6431132" y="1602181"/>
            <a:chExt cx="2707396" cy="820916"/>
          </a:xfrm>
        </p:grpSpPr>
        <p:sp>
          <p:nvSpPr>
            <p:cNvPr id="19" name="28 CuadroTexto"/>
            <p:cNvSpPr txBox="1"/>
            <p:nvPr/>
          </p:nvSpPr>
          <p:spPr>
            <a:xfrm>
              <a:off x="6621003" y="1602181"/>
              <a:ext cx="1983445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Programado CUATRIENIO</a:t>
              </a:r>
            </a:p>
          </p:txBody>
        </p:sp>
        <p:sp>
          <p:nvSpPr>
            <p:cNvPr id="23" name="29 Rectángulo"/>
            <p:cNvSpPr/>
            <p:nvPr/>
          </p:nvSpPr>
          <p:spPr>
            <a:xfrm>
              <a:off x="6444208" y="1896251"/>
              <a:ext cx="144016" cy="72008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4" name="30 CuadroTexto"/>
            <p:cNvSpPr txBox="1"/>
            <p:nvPr/>
          </p:nvSpPr>
          <p:spPr>
            <a:xfrm>
              <a:off x="6621003" y="1777554"/>
              <a:ext cx="1767420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POSITIVA</a:t>
              </a:r>
            </a:p>
          </p:txBody>
        </p:sp>
        <p:sp>
          <p:nvSpPr>
            <p:cNvPr id="25" name="31 Rectángulo"/>
            <p:cNvSpPr/>
            <p:nvPr/>
          </p:nvSpPr>
          <p:spPr>
            <a:xfrm>
              <a:off x="6444208" y="2063121"/>
              <a:ext cx="144016" cy="7200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6" name="32 CuadroTexto"/>
            <p:cNvSpPr txBox="1"/>
            <p:nvPr/>
          </p:nvSpPr>
          <p:spPr>
            <a:xfrm>
              <a:off x="6615531" y="2113695"/>
              <a:ext cx="2522997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REZAGADA</a:t>
              </a:r>
              <a:endParaRPr lang="es-CO" sz="1200" dirty="0" smtClean="0"/>
            </a:p>
          </p:txBody>
        </p:sp>
        <p:sp>
          <p:nvSpPr>
            <p:cNvPr id="27" name="33 Rectángulo"/>
            <p:cNvSpPr/>
            <p:nvPr/>
          </p:nvSpPr>
          <p:spPr>
            <a:xfrm>
              <a:off x="6431132" y="2232681"/>
              <a:ext cx="144016" cy="7200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8" name="34 CuadroTexto"/>
            <p:cNvSpPr txBox="1"/>
            <p:nvPr/>
          </p:nvSpPr>
          <p:spPr>
            <a:xfrm>
              <a:off x="6615531" y="1938321"/>
              <a:ext cx="2199469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PENDIENTE</a:t>
              </a:r>
            </a:p>
          </p:txBody>
        </p:sp>
        <p:sp>
          <p:nvSpPr>
            <p:cNvPr id="30" name="12 Rectángulo"/>
            <p:cNvSpPr/>
            <p:nvPr/>
          </p:nvSpPr>
          <p:spPr>
            <a:xfrm>
              <a:off x="6444208" y="1737955"/>
              <a:ext cx="144016" cy="7200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183170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68353" y="388146"/>
            <a:ext cx="3144579" cy="788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s-CO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Avance Secretaría </a:t>
            </a:r>
          </a:p>
          <a:p>
            <a:pPr>
              <a:lnSpc>
                <a:spcPct val="70000"/>
              </a:lnSpc>
            </a:pPr>
            <a:r>
              <a:rPr lang="es-CO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de Prensa</a:t>
            </a:r>
          </a:p>
        </p:txBody>
      </p:sp>
      <p:sp>
        <p:nvSpPr>
          <p:cNvPr id="29" name="Título 1"/>
          <p:cNvSpPr txBox="1">
            <a:spLocks/>
          </p:cNvSpPr>
          <p:nvPr/>
        </p:nvSpPr>
        <p:spPr bwMode="auto">
          <a:xfrm>
            <a:off x="401395" y="1324382"/>
            <a:ext cx="2209731" cy="288032"/>
          </a:xfrm>
          <a:prstGeom prst="rect">
            <a:avLst/>
          </a:prstGeom>
          <a:solidFill>
            <a:srgbClr val="FFE26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1400" b="1" dirty="0" smtClean="0">
                <a:solidFill>
                  <a:schemeClr val="tx1"/>
                </a:solidFill>
              </a:rPr>
              <a:t>AVANCE FISICO ENTIDAD</a:t>
            </a:r>
            <a:endParaRPr lang="es-CO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38" name="Tabla 37"/>
          <p:cNvGraphicFramePr>
            <a:graphicFrameLocks noGrp="1"/>
          </p:cNvGraphicFramePr>
          <p:nvPr>
            <p:extLst/>
          </p:nvPr>
        </p:nvGraphicFramePr>
        <p:xfrm>
          <a:off x="3663667" y="4944204"/>
          <a:ext cx="1247278" cy="5867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3639"/>
                <a:gridCol w="623639"/>
              </a:tblGrid>
              <a:tr h="124457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N° METAS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007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A2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338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669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Gráfico 20"/>
          <p:cNvGraphicFramePr>
            <a:graphicFrameLocks/>
          </p:cNvGraphicFramePr>
          <p:nvPr>
            <p:extLst/>
          </p:nvPr>
        </p:nvGraphicFramePr>
        <p:xfrm>
          <a:off x="4615444" y="2011271"/>
          <a:ext cx="3905250" cy="233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Gráfico 21"/>
          <p:cNvGraphicFramePr>
            <a:graphicFrameLocks/>
          </p:cNvGraphicFramePr>
          <p:nvPr>
            <p:extLst/>
          </p:nvPr>
        </p:nvGraphicFramePr>
        <p:xfrm>
          <a:off x="482412" y="2220685"/>
          <a:ext cx="3782148" cy="2238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ítulo 1"/>
          <p:cNvSpPr txBox="1">
            <a:spLocks/>
          </p:cNvSpPr>
          <p:nvPr/>
        </p:nvSpPr>
        <p:spPr bwMode="auto">
          <a:xfrm>
            <a:off x="4563882" y="203480"/>
            <a:ext cx="4373411" cy="644245"/>
          </a:xfrm>
          <a:prstGeom prst="rect">
            <a:avLst/>
          </a:prstGeom>
          <a:solidFill>
            <a:srgbClr val="FFD62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1400" b="1" dirty="0" smtClean="0">
                <a:solidFill>
                  <a:schemeClr val="tx1"/>
                </a:solidFill>
              </a:rPr>
              <a:t>AVANCE FISICO ACUMULADO  x  META  </a:t>
            </a:r>
          </a:p>
          <a:p>
            <a:pPr algn="ctr"/>
            <a:r>
              <a:rPr lang="es-CO" sz="1400" dirty="0" smtClean="0">
                <a:solidFill>
                  <a:schemeClr val="tx1"/>
                </a:solidFill>
              </a:rPr>
              <a:t>CORTE 30 DE JUNIO 2015</a:t>
            </a:r>
            <a:endParaRPr lang="es-CO" sz="1400" dirty="0">
              <a:solidFill>
                <a:schemeClr val="tx1"/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0" y="5573528"/>
            <a:ext cx="1082453" cy="1072727"/>
          </a:xfrm>
          <a:prstGeom prst="rect">
            <a:avLst/>
          </a:prstGeom>
        </p:spPr>
      </p:pic>
      <p:grpSp>
        <p:nvGrpSpPr>
          <p:cNvPr id="18" name="Grupo 5"/>
          <p:cNvGrpSpPr/>
          <p:nvPr/>
        </p:nvGrpSpPr>
        <p:grpSpPr>
          <a:xfrm>
            <a:off x="719640" y="4738417"/>
            <a:ext cx="2599589" cy="694112"/>
            <a:chOff x="6431132" y="1602181"/>
            <a:chExt cx="2707396" cy="820916"/>
          </a:xfrm>
        </p:grpSpPr>
        <p:sp>
          <p:nvSpPr>
            <p:cNvPr id="19" name="28 CuadroTexto"/>
            <p:cNvSpPr txBox="1"/>
            <p:nvPr/>
          </p:nvSpPr>
          <p:spPr>
            <a:xfrm>
              <a:off x="6621003" y="1602181"/>
              <a:ext cx="1983445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Programado CUATRIENIO</a:t>
              </a:r>
            </a:p>
          </p:txBody>
        </p:sp>
        <p:sp>
          <p:nvSpPr>
            <p:cNvPr id="24" name="29 Rectángulo"/>
            <p:cNvSpPr/>
            <p:nvPr/>
          </p:nvSpPr>
          <p:spPr>
            <a:xfrm>
              <a:off x="6444208" y="1896251"/>
              <a:ext cx="144016" cy="72008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5" name="30 CuadroTexto"/>
            <p:cNvSpPr txBox="1"/>
            <p:nvPr/>
          </p:nvSpPr>
          <p:spPr>
            <a:xfrm>
              <a:off x="6621003" y="1777554"/>
              <a:ext cx="1767420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POSITIVA</a:t>
              </a:r>
            </a:p>
          </p:txBody>
        </p:sp>
        <p:sp>
          <p:nvSpPr>
            <p:cNvPr id="26" name="31 Rectángulo"/>
            <p:cNvSpPr/>
            <p:nvPr/>
          </p:nvSpPr>
          <p:spPr>
            <a:xfrm>
              <a:off x="6444208" y="2063121"/>
              <a:ext cx="144016" cy="7200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32 CuadroTexto"/>
            <p:cNvSpPr txBox="1"/>
            <p:nvPr/>
          </p:nvSpPr>
          <p:spPr>
            <a:xfrm>
              <a:off x="6615531" y="2113695"/>
              <a:ext cx="2522997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REZAGADA</a:t>
              </a:r>
              <a:endParaRPr lang="es-CO" sz="1200" dirty="0" smtClean="0"/>
            </a:p>
          </p:txBody>
        </p:sp>
        <p:sp>
          <p:nvSpPr>
            <p:cNvPr id="28" name="33 Rectángulo"/>
            <p:cNvSpPr/>
            <p:nvPr/>
          </p:nvSpPr>
          <p:spPr>
            <a:xfrm>
              <a:off x="6431132" y="2232681"/>
              <a:ext cx="144016" cy="7200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0" name="34 CuadroTexto"/>
            <p:cNvSpPr txBox="1"/>
            <p:nvPr/>
          </p:nvSpPr>
          <p:spPr>
            <a:xfrm>
              <a:off x="6615531" y="1938321"/>
              <a:ext cx="2199469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PENDIENTE</a:t>
              </a:r>
            </a:p>
          </p:txBody>
        </p:sp>
        <p:sp>
          <p:nvSpPr>
            <p:cNvPr id="31" name="12 Rectángulo"/>
            <p:cNvSpPr/>
            <p:nvPr/>
          </p:nvSpPr>
          <p:spPr>
            <a:xfrm>
              <a:off x="6444208" y="1737955"/>
              <a:ext cx="144016" cy="7200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18524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68353" y="388146"/>
            <a:ext cx="3620671" cy="788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Avance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Secretaría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de </a:t>
            </a:r>
          </a:p>
          <a:p>
            <a:pPr>
              <a:lnSpc>
                <a:spcPct val="70000"/>
              </a:lnSpc>
            </a:pP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Gobierno</a:t>
            </a:r>
            <a:endParaRPr lang="en-US" sz="3200" b="1" spc="-300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9" name="Título 1"/>
          <p:cNvSpPr txBox="1">
            <a:spLocks/>
          </p:cNvSpPr>
          <p:nvPr/>
        </p:nvSpPr>
        <p:spPr bwMode="auto">
          <a:xfrm>
            <a:off x="432015" y="1546477"/>
            <a:ext cx="2209731" cy="288032"/>
          </a:xfrm>
          <a:prstGeom prst="rect">
            <a:avLst/>
          </a:prstGeom>
          <a:solidFill>
            <a:srgbClr val="FFE26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1400" b="1" dirty="0" smtClean="0">
                <a:solidFill>
                  <a:schemeClr val="tx1"/>
                </a:solidFill>
              </a:rPr>
              <a:t>AVANCE FISICO ENTIDAD</a:t>
            </a:r>
            <a:endParaRPr lang="es-CO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17" name="Tabla 16"/>
          <p:cNvGraphicFramePr>
            <a:graphicFrameLocks noGrp="1"/>
          </p:cNvGraphicFramePr>
          <p:nvPr>
            <p:extLst/>
          </p:nvPr>
        </p:nvGraphicFramePr>
        <p:xfrm>
          <a:off x="2444156" y="5579924"/>
          <a:ext cx="1247278" cy="5867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3639"/>
                <a:gridCol w="623639"/>
              </a:tblGrid>
              <a:tr h="124457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N° METAS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007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A2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338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669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2" name="Flecha derecha 21"/>
          <p:cNvSpPr/>
          <p:nvPr/>
        </p:nvSpPr>
        <p:spPr>
          <a:xfrm>
            <a:off x="6972300" y="6327062"/>
            <a:ext cx="1762125" cy="5048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CONTINUA</a:t>
            </a:r>
            <a:endParaRPr lang="es-ES" dirty="0"/>
          </a:p>
        </p:txBody>
      </p:sp>
      <p:sp>
        <p:nvSpPr>
          <p:cNvPr id="23" name="Título 1"/>
          <p:cNvSpPr txBox="1">
            <a:spLocks/>
          </p:cNvSpPr>
          <p:nvPr/>
        </p:nvSpPr>
        <p:spPr bwMode="auto">
          <a:xfrm>
            <a:off x="4563882" y="203480"/>
            <a:ext cx="4373411" cy="644245"/>
          </a:xfrm>
          <a:prstGeom prst="rect">
            <a:avLst/>
          </a:prstGeom>
          <a:solidFill>
            <a:srgbClr val="FFD62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1400" b="1" dirty="0" smtClean="0">
                <a:solidFill>
                  <a:schemeClr val="tx1"/>
                </a:solidFill>
              </a:rPr>
              <a:t>AVANCE FISICO ACUMULADO  x  META  </a:t>
            </a:r>
          </a:p>
          <a:p>
            <a:pPr algn="ctr"/>
            <a:r>
              <a:rPr lang="es-CO" sz="1400" dirty="0" smtClean="0">
                <a:solidFill>
                  <a:schemeClr val="tx1"/>
                </a:solidFill>
              </a:rPr>
              <a:t>CORTE 30 DE JUNIO 2015</a:t>
            </a:r>
            <a:endParaRPr lang="es-CO" sz="1400" dirty="0">
              <a:solidFill>
                <a:schemeClr val="tx1"/>
              </a:solidFill>
            </a:endParaRPr>
          </a:p>
        </p:txBody>
      </p:sp>
      <p:graphicFrame>
        <p:nvGraphicFramePr>
          <p:cNvPr id="24" name="Gráfico 23"/>
          <p:cNvGraphicFramePr>
            <a:graphicFrameLocks/>
          </p:cNvGraphicFramePr>
          <p:nvPr>
            <p:extLst/>
          </p:nvPr>
        </p:nvGraphicFramePr>
        <p:xfrm>
          <a:off x="-206982" y="2110618"/>
          <a:ext cx="4466161" cy="2355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Gráfico 24"/>
          <p:cNvGraphicFramePr>
            <a:graphicFrameLocks/>
          </p:cNvGraphicFramePr>
          <p:nvPr>
            <p:extLst/>
          </p:nvPr>
        </p:nvGraphicFramePr>
        <p:xfrm>
          <a:off x="4352965" y="797278"/>
          <a:ext cx="4273677" cy="5763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1" name="Imagen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0" y="5573528"/>
            <a:ext cx="1082453" cy="1072727"/>
          </a:xfrm>
          <a:prstGeom prst="rect">
            <a:avLst/>
          </a:prstGeom>
        </p:spPr>
      </p:pic>
      <p:grpSp>
        <p:nvGrpSpPr>
          <p:cNvPr id="19" name="Grupo 5"/>
          <p:cNvGrpSpPr/>
          <p:nvPr/>
        </p:nvGrpSpPr>
        <p:grpSpPr>
          <a:xfrm>
            <a:off x="515915" y="4454199"/>
            <a:ext cx="2599589" cy="694112"/>
            <a:chOff x="6431132" y="1602181"/>
            <a:chExt cx="2707396" cy="820916"/>
          </a:xfrm>
        </p:grpSpPr>
        <p:sp>
          <p:nvSpPr>
            <p:cNvPr id="20" name="28 CuadroTexto"/>
            <p:cNvSpPr txBox="1"/>
            <p:nvPr/>
          </p:nvSpPr>
          <p:spPr>
            <a:xfrm>
              <a:off x="6621003" y="1602181"/>
              <a:ext cx="1983445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Programado CUATRIENIO</a:t>
              </a:r>
            </a:p>
          </p:txBody>
        </p:sp>
        <p:sp>
          <p:nvSpPr>
            <p:cNvPr id="26" name="29 Rectángulo"/>
            <p:cNvSpPr/>
            <p:nvPr/>
          </p:nvSpPr>
          <p:spPr>
            <a:xfrm>
              <a:off x="6444208" y="1896251"/>
              <a:ext cx="144016" cy="72008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30 CuadroTexto"/>
            <p:cNvSpPr txBox="1"/>
            <p:nvPr/>
          </p:nvSpPr>
          <p:spPr>
            <a:xfrm>
              <a:off x="6621003" y="1777554"/>
              <a:ext cx="1767420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POSITIVA</a:t>
              </a:r>
            </a:p>
          </p:txBody>
        </p:sp>
        <p:sp>
          <p:nvSpPr>
            <p:cNvPr id="28" name="31 Rectángulo"/>
            <p:cNvSpPr/>
            <p:nvPr/>
          </p:nvSpPr>
          <p:spPr>
            <a:xfrm>
              <a:off x="6444208" y="2063121"/>
              <a:ext cx="144016" cy="7200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0" name="32 CuadroTexto"/>
            <p:cNvSpPr txBox="1"/>
            <p:nvPr/>
          </p:nvSpPr>
          <p:spPr>
            <a:xfrm>
              <a:off x="6615531" y="2113695"/>
              <a:ext cx="2522997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REZAGADA</a:t>
              </a:r>
              <a:endParaRPr lang="es-CO" sz="1200" dirty="0" smtClean="0"/>
            </a:p>
          </p:txBody>
        </p:sp>
        <p:sp>
          <p:nvSpPr>
            <p:cNvPr id="31" name="33 Rectángulo"/>
            <p:cNvSpPr/>
            <p:nvPr/>
          </p:nvSpPr>
          <p:spPr>
            <a:xfrm>
              <a:off x="6431132" y="2232681"/>
              <a:ext cx="144016" cy="7200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3" name="34 CuadroTexto"/>
            <p:cNvSpPr txBox="1"/>
            <p:nvPr/>
          </p:nvSpPr>
          <p:spPr>
            <a:xfrm>
              <a:off x="6615531" y="1938321"/>
              <a:ext cx="2199469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PENDIENTE</a:t>
              </a:r>
            </a:p>
          </p:txBody>
        </p:sp>
        <p:sp>
          <p:nvSpPr>
            <p:cNvPr id="34" name="12 Rectángulo"/>
            <p:cNvSpPr/>
            <p:nvPr/>
          </p:nvSpPr>
          <p:spPr>
            <a:xfrm>
              <a:off x="6444208" y="1737955"/>
              <a:ext cx="144016" cy="7200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297726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68353" y="388146"/>
            <a:ext cx="3620671" cy="788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Avance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Secretaría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de </a:t>
            </a:r>
          </a:p>
          <a:p>
            <a:pPr>
              <a:lnSpc>
                <a:spcPct val="70000"/>
              </a:lnSpc>
            </a:pP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Gobierno</a:t>
            </a:r>
            <a:endParaRPr lang="en-US" sz="3200" b="1" spc="-300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graphicFrame>
        <p:nvGraphicFramePr>
          <p:cNvPr id="18" name="Tabla 17"/>
          <p:cNvGraphicFramePr>
            <a:graphicFrameLocks noGrp="1"/>
          </p:cNvGraphicFramePr>
          <p:nvPr>
            <p:extLst/>
          </p:nvPr>
        </p:nvGraphicFramePr>
        <p:xfrm>
          <a:off x="764654" y="4205866"/>
          <a:ext cx="1247278" cy="6449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3639"/>
                <a:gridCol w="623639"/>
              </a:tblGrid>
              <a:tr h="204901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N° METAS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007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A2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338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669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9" name="Título 1"/>
          <p:cNvSpPr txBox="1">
            <a:spLocks/>
          </p:cNvSpPr>
          <p:nvPr/>
        </p:nvSpPr>
        <p:spPr bwMode="auto">
          <a:xfrm>
            <a:off x="268353" y="2203400"/>
            <a:ext cx="4373411" cy="644245"/>
          </a:xfrm>
          <a:prstGeom prst="rect">
            <a:avLst/>
          </a:prstGeom>
          <a:solidFill>
            <a:srgbClr val="FFD62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1400" b="1" dirty="0" smtClean="0">
                <a:solidFill>
                  <a:schemeClr val="tx1"/>
                </a:solidFill>
              </a:rPr>
              <a:t>AVANCE FISICO ACUMULADO  x  META  </a:t>
            </a:r>
          </a:p>
          <a:p>
            <a:pPr algn="ctr"/>
            <a:r>
              <a:rPr lang="es-CO" sz="1400" dirty="0" smtClean="0">
                <a:solidFill>
                  <a:schemeClr val="tx1"/>
                </a:solidFill>
              </a:rPr>
              <a:t>CORTE 30 DE JUNIO 2015</a:t>
            </a:r>
            <a:endParaRPr lang="es-CO" sz="1400" dirty="0">
              <a:solidFill>
                <a:schemeClr val="tx1"/>
              </a:solidFill>
            </a:endParaRPr>
          </a:p>
        </p:txBody>
      </p:sp>
      <p:graphicFrame>
        <p:nvGraphicFramePr>
          <p:cNvPr id="24" name="Gráfico 23"/>
          <p:cNvGraphicFramePr>
            <a:graphicFrameLocks/>
          </p:cNvGraphicFramePr>
          <p:nvPr>
            <p:extLst/>
          </p:nvPr>
        </p:nvGraphicFramePr>
        <p:xfrm>
          <a:off x="4509336" y="89862"/>
          <a:ext cx="4634664" cy="697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0" y="5573528"/>
            <a:ext cx="1082453" cy="1072727"/>
          </a:xfrm>
          <a:prstGeom prst="rect">
            <a:avLst/>
          </a:prstGeom>
        </p:spPr>
      </p:pic>
      <p:grpSp>
        <p:nvGrpSpPr>
          <p:cNvPr id="17" name="Grupo 5"/>
          <p:cNvGrpSpPr/>
          <p:nvPr/>
        </p:nvGrpSpPr>
        <p:grpSpPr>
          <a:xfrm>
            <a:off x="778893" y="3208916"/>
            <a:ext cx="2599589" cy="694112"/>
            <a:chOff x="6431132" y="1602181"/>
            <a:chExt cx="2707396" cy="820916"/>
          </a:xfrm>
        </p:grpSpPr>
        <p:sp>
          <p:nvSpPr>
            <p:cNvPr id="23" name="28 CuadroTexto"/>
            <p:cNvSpPr txBox="1"/>
            <p:nvPr/>
          </p:nvSpPr>
          <p:spPr>
            <a:xfrm>
              <a:off x="6621003" y="1602181"/>
              <a:ext cx="1983445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Programado CUATRIENIO</a:t>
              </a:r>
            </a:p>
          </p:txBody>
        </p:sp>
        <p:sp>
          <p:nvSpPr>
            <p:cNvPr id="25" name="29 Rectángulo"/>
            <p:cNvSpPr/>
            <p:nvPr/>
          </p:nvSpPr>
          <p:spPr>
            <a:xfrm>
              <a:off x="6444208" y="1896251"/>
              <a:ext cx="144016" cy="72008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6" name="30 CuadroTexto"/>
            <p:cNvSpPr txBox="1"/>
            <p:nvPr/>
          </p:nvSpPr>
          <p:spPr>
            <a:xfrm>
              <a:off x="6621003" y="1777554"/>
              <a:ext cx="1767420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POSITIVA</a:t>
              </a:r>
            </a:p>
          </p:txBody>
        </p:sp>
        <p:sp>
          <p:nvSpPr>
            <p:cNvPr id="27" name="31 Rectángulo"/>
            <p:cNvSpPr/>
            <p:nvPr/>
          </p:nvSpPr>
          <p:spPr>
            <a:xfrm>
              <a:off x="6444208" y="2063121"/>
              <a:ext cx="144016" cy="7200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8" name="32 CuadroTexto"/>
            <p:cNvSpPr txBox="1"/>
            <p:nvPr/>
          </p:nvSpPr>
          <p:spPr>
            <a:xfrm>
              <a:off x="6615531" y="2113695"/>
              <a:ext cx="2522997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REZAGADA</a:t>
              </a:r>
              <a:endParaRPr lang="es-CO" sz="1200" dirty="0" smtClean="0"/>
            </a:p>
          </p:txBody>
        </p:sp>
        <p:sp>
          <p:nvSpPr>
            <p:cNvPr id="29" name="33 Rectángulo"/>
            <p:cNvSpPr/>
            <p:nvPr/>
          </p:nvSpPr>
          <p:spPr>
            <a:xfrm>
              <a:off x="6431132" y="2232681"/>
              <a:ext cx="144016" cy="7200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0" name="34 CuadroTexto"/>
            <p:cNvSpPr txBox="1"/>
            <p:nvPr/>
          </p:nvSpPr>
          <p:spPr>
            <a:xfrm>
              <a:off x="6615531" y="1938321"/>
              <a:ext cx="2199469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PENDIENTE</a:t>
              </a:r>
            </a:p>
          </p:txBody>
        </p:sp>
        <p:sp>
          <p:nvSpPr>
            <p:cNvPr id="31" name="12 Rectángulo"/>
            <p:cNvSpPr/>
            <p:nvPr/>
          </p:nvSpPr>
          <p:spPr>
            <a:xfrm>
              <a:off x="6444208" y="1737955"/>
              <a:ext cx="144016" cy="7200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167851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85945" y="410857"/>
            <a:ext cx="812631" cy="2941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Avances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en la </a:t>
            </a: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ejecución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x </a:t>
            </a: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Objetivos</a:t>
            </a:r>
            <a:endParaRPr lang="en-US" sz="3200" b="1" spc="-300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graphicFrame>
        <p:nvGraphicFramePr>
          <p:cNvPr id="4" name="Gráfico 8"/>
          <p:cNvGraphicFramePr>
            <a:graphicFrameLocks/>
          </p:cNvGraphicFramePr>
          <p:nvPr>
            <p:extLst/>
          </p:nvPr>
        </p:nvGraphicFramePr>
        <p:xfrm>
          <a:off x="792260" y="1265708"/>
          <a:ext cx="8188286" cy="1814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ítulo 1"/>
          <p:cNvSpPr txBox="1">
            <a:spLocks/>
          </p:cNvSpPr>
          <p:nvPr/>
        </p:nvSpPr>
        <p:spPr bwMode="auto">
          <a:xfrm>
            <a:off x="385945" y="882504"/>
            <a:ext cx="3782523" cy="357944"/>
          </a:xfrm>
          <a:prstGeom prst="rect">
            <a:avLst/>
          </a:prstGeom>
          <a:solidFill>
            <a:srgbClr val="FFE26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1400" b="1" dirty="0" smtClean="0">
                <a:solidFill>
                  <a:schemeClr val="tx1"/>
                </a:solidFill>
              </a:rPr>
              <a:t>% DE PARTICIPACION OBJETIVOS EN EL PDD</a:t>
            </a:r>
            <a:endParaRPr lang="es-CO" sz="1100" dirty="0">
              <a:solidFill>
                <a:schemeClr val="tx1"/>
              </a:solidFill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 bwMode="auto">
          <a:xfrm>
            <a:off x="3050918" y="3038534"/>
            <a:ext cx="5300487" cy="357944"/>
          </a:xfrm>
          <a:prstGeom prst="rect">
            <a:avLst/>
          </a:prstGeom>
          <a:solidFill>
            <a:srgbClr val="FFE26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1400" b="1" dirty="0" smtClean="0">
                <a:solidFill>
                  <a:schemeClr val="tx1"/>
                </a:solidFill>
              </a:rPr>
              <a:t>AVANCE EJECUCIÓN FÍSICA POR OBJETIVOS</a:t>
            </a:r>
            <a:endParaRPr lang="es-CO" sz="1400" b="1" dirty="0">
              <a:solidFill>
                <a:schemeClr val="tx1"/>
              </a:solidFill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385945" y="3929467"/>
            <a:ext cx="1753407" cy="600164"/>
            <a:chOff x="6925900" y="4638422"/>
            <a:chExt cx="2218100" cy="600164"/>
          </a:xfrm>
        </p:grpSpPr>
        <p:sp>
          <p:nvSpPr>
            <p:cNvPr id="17" name="Rectángulo 16"/>
            <p:cNvSpPr/>
            <p:nvPr/>
          </p:nvSpPr>
          <p:spPr>
            <a:xfrm>
              <a:off x="6925900" y="4689695"/>
              <a:ext cx="162962" cy="13580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6925900" y="4869255"/>
              <a:ext cx="162962" cy="13580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6925900" y="5062396"/>
              <a:ext cx="162962" cy="13580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7070756" y="4638422"/>
              <a:ext cx="20732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Programado Cuatrienio</a:t>
              </a:r>
            </a:p>
            <a:p>
              <a:r>
                <a:rPr lang="es-CO" sz="1100" dirty="0" smtClean="0"/>
                <a:t>Programado 2015</a:t>
              </a:r>
            </a:p>
            <a:p>
              <a:r>
                <a:rPr lang="es-CO" sz="1100" dirty="0" smtClean="0"/>
                <a:t>Ejecución</a:t>
              </a:r>
              <a:endParaRPr lang="es-CO" sz="1100" dirty="0"/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1916149" y="3538789"/>
            <a:ext cx="6979939" cy="2791394"/>
            <a:chOff x="1644006" y="3489677"/>
            <a:chExt cx="6979939" cy="2904937"/>
          </a:xfrm>
        </p:grpSpPr>
        <p:graphicFrame>
          <p:nvGraphicFramePr>
            <p:cNvPr id="21" name="Gráfico 2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80283755"/>
                </p:ext>
              </p:extLst>
            </p:nvPr>
          </p:nvGraphicFramePr>
          <p:xfrm>
            <a:off x="1644006" y="3489677"/>
            <a:ext cx="6979939" cy="26962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5" name="8 Llamada con línea 2"/>
            <p:cNvSpPr/>
            <p:nvPr/>
          </p:nvSpPr>
          <p:spPr>
            <a:xfrm rot="18927881">
              <a:off x="3163891" y="4982608"/>
              <a:ext cx="404502" cy="176626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210620"/>
                <a:gd name="adj6" fmla="val -91611"/>
              </a:avLst>
            </a:prstGeom>
            <a:solidFill>
              <a:schemeClr val="bg1"/>
            </a:solidFill>
            <a:ln>
              <a:solidFill>
                <a:srgbClr val="FFAF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900" b="1" dirty="0" smtClean="0">
                  <a:solidFill>
                    <a:srgbClr val="FF0000"/>
                  </a:solidFill>
                </a:rPr>
                <a:t>63%</a:t>
              </a:r>
              <a:endParaRPr lang="es-CO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9 Llamada con línea 2"/>
            <p:cNvSpPr/>
            <p:nvPr/>
          </p:nvSpPr>
          <p:spPr>
            <a:xfrm rot="18927881">
              <a:off x="3966460" y="4827699"/>
              <a:ext cx="471585" cy="194826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12290"/>
                <a:gd name="adj6" fmla="val -67747"/>
              </a:avLst>
            </a:prstGeom>
            <a:solidFill>
              <a:schemeClr val="bg1"/>
            </a:solidFill>
            <a:ln>
              <a:solidFill>
                <a:srgbClr val="FFAF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900" b="1" dirty="0" smtClean="0">
                  <a:solidFill>
                    <a:srgbClr val="FF0000"/>
                  </a:solidFill>
                </a:rPr>
                <a:t>82,4%</a:t>
              </a:r>
              <a:endParaRPr lang="es-CO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10 Llamada con línea 2"/>
            <p:cNvSpPr/>
            <p:nvPr/>
          </p:nvSpPr>
          <p:spPr>
            <a:xfrm rot="18927881">
              <a:off x="4750800" y="5377326"/>
              <a:ext cx="381415" cy="161198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39407"/>
                <a:gd name="adj6" fmla="val -61979"/>
              </a:avLst>
            </a:prstGeom>
            <a:solidFill>
              <a:schemeClr val="bg1"/>
            </a:solidFill>
            <a:ln>
              <a:solidFill>
                <a:srgbClr val="FFAF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900" b="1" dirty="0" smtClean="0">
                  <a:solidFill>
                    <a:srgbClr val="FF0000"/>
                  </a:solidFill>
                </a:rPr>
                <a:t>70%</a:t>
              </a:r>
              <a:endParaRPr lang="es-CO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11 Llamada con línea 2"/>
            <p:cNvSpPr/>
            <p:nvPr/>
          </p:nvSpPr>
          <p:spPr>
            <a:xfrm rot="18927881">
              <a:off x="5621751" y="4883128"/>
              <a:ext cx="487467" cy="177597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02161"/>
                <a:gd name="adj6" fmla="val -72039"/>
              </a:avLst>
            </a:prstGeom>
            <a:solidFill>
              <a:schemeClr val="bg1"/>
            </a:solidFill>
            <a:ln>
              <a:solidFill>
                <a:srgbClr val="FFAF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900" b="1" dirty="0" smtClean="0">
                  <a:solidFill>
                    <a:srgbClr val="FF0000"/>
                  </a:solidFill>
                </a:rPr>
                <a:t>83,5%</a:t>
              </a:r>
              <a:endParaRPr lang="es-CO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12 Llamada con línea 2"/>
            <p:cNvSpPr/>
            <p:nvPr/>
          </p:nvSpPr>
          <p:spPr>
            <a:xfrm rot="18927881">
              <a:off x="6352402" y="5432413"/>
              <a:ext cx="474588" cy="197883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42839"/>
                <a:gd name="adj6" fmla="val -63386"/>
              </a:avLst>
            </a:prstGeom>
            <a:solidFill>
              <a:schemeClr val="bg1"/>
            </a:solidFill>
            <a:ln>
              <a:solidFill>
                <a:srgbClr val="FFAF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900" b="1" dirty="0" smtClean="0">
                  <a:solidFill>
                    <a:srgbClr val="FF0000"/>
                  </a:solidFill>
                </a:rPr>
                <a:t>42%</a:t>
              </a:r>
              <a:endParaRPr lang="es-CO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13 Llamada con línea 2"/>
            <p:cNvSpPr/>
            <p:nvPr/>
          </p:nvSpPr>
          <p:spPr>
            <a:xfrm rot="18927881">
              <a:off x="7100640" y="4693119"/>
              <a:ext cx="474588" cy="197883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39408"/>
                <a:gd name="adj6" fmla="val -61978"/>
              </a:avLst>
            </a:prstGeom>
            <a:solidFill>
              <a:schemeClr val="bg1"/>
            </a:solidFill>
            <a:ln>
              <a:solidFill>
                <a:srgbClr val="FFAF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900" b="1" dirty="0" smtClean="0">
                  <a:solidFill>
                    <a:srgbClr val="FF0000"/>
                  </a:solidFill>
                </a:rPr>
                <a:t>88,9%</a:t>
              </a:r>
              <a:endParaRPr lang="es-CO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14 Llamada con línea 2"/>
            <p:cNvSpPr/>
            <p:nvPr/>
          </p:nvSpPr>
          <p:spPr>
            <a:xfrm rot="18927881">
              <a:off x="7955442" y="5349110"/>
              <a:ext cx="474588" cy="197883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39408"/>
                <a:gd name="adj6" fmla="val -61978"/>
              </a:avLst>
            </a:prstGeom>
            <a:solidFill>
              <a:schemeClr val="bg1"/>
            </a:solidFill>
            <a:ln>
              <a:solidFill>
                <a:srgbClr val="FFAF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900" b="1" dirty="0" smtClean="0">
                  <a:solidFill>
                    <a:srgbClr val="FF0000"/>
                  </a:solidFill>
                </a:rPr>
                <a:t>79%</a:t>
              </a:r>
              <a:endParaRPr lang="es-CO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1941165" y="6133004"/>
              <a:ext cx="650944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b="1" dirty="0" smtClean="0"/>
                <a:t>CUATRIENIO   -   2015            CUATRIENIO    -  2015            CUATRIENIO  -   2015          CUATRIENIO   -   2015</a:t>
              </a:r>
              <a:endParaRPr lang="es-CO" sz="1100" b="1" dirty="0"/>
            </a:p>
          </p:txBody>
        </p:sp>
        <p:sp>
          <p:nvSpPr>
            <p:cNvPr id="12" name="15 Llamada con línea 2"/>
            <p:cNvSpPr/>
            <p:nvPr/>
          </p:nvSpPr>
          <p:spPr>
            <a:xfrm rot="18927881">
              <a:off x="2334991" y="3567407"/>
              <a:ext cx="474588" cy="197883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42949"/>
                <a:gd name="adj6" fmla="val -69062"/>
              </a:avLst>
            </a:prstGeom>
            <a:solidFill>
              <a:schemeClr val="bg1"/>
            </a:solidFill>
            <a:ln>
              <a:solidFill>
                <a:srgbClr val="FFAF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900" b="1" dirty="0" smtClean="0">
                  <a:solidFill>
                    <a:srgbClr val="FF0000"/>
                  </a:solidFill>
                </a:rPr>
                <a:t>82,9%</a:t>
              </a:r>
              <a:endParaRPr lang="es-CO" sz="11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02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68353" y="388146"/>
            <a:ext cx="4219168" cy="781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Avance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UAE de </a:t>
            </a: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Vivienda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</a:p>
          <a:p>
            <a:pPr>
              <a:lnSpc>
                <a:spcPct val="70000"/>
              </a:lnSpc>
            </a:pP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Social</a:t>
            </a:r>
          </a:p>
        </p:txBody>
      </p:sp>
      <p:sp>
        <p:nvSpPr>
          <p:cNvPr id="29" name="Título 1"/>
          <p:cNvSpPr txBox="1">
            <a:spLocks/>
          </p:cNvSpPr>
          <p:nvPr/>
        </p:nvSpPr>
        <p:spPr bwMode="auto">
          <a:xfrm>
            <a:off x="432015" y="1546477"/>
            <a:ext cx="2209731" cy="288032"/>
          </a:xfrm>
          <a:prstGeom prst="rect">
            <a:avLst/>
          </a:prstGeom>
          <a:solidFill>
            <a:srgbClr val="FFE26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1400" b="1" dirty="0" smtClean="0">
                <a:solidFill>
                  <a:schemeClr val="tx1"/>
                </a:solidFill>
              </a:rPr>
              <a:t>AVANCE FISICO ENTIDAD</a:t>
            </a:r>
            <a:endParaRPr lang="es-CO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17" name="Tabla 16"/>
          <p:cNvGraphicFramePr>
            <a:graphicFrameLocks noGrp="1"/>
          </p:cNvGraphicFramePr>
          <p:nvPr>
            <p:extLst/>
          </p:nvPr>
        </p:nvGraphicFramePr>
        <p:xfrm>
          <a:off x="4563882" y="5146342"/>
          <a:ext cx="1247278" cy="5867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3639"/>
                <a:gridCol w="623639"/>
              </a:tblGrid>
              <a:tr h="124457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N° METAS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007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A2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338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669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0" name="Título 1"/>
          <p:cNvSpPr txBox="1">
            <a:spLocks/>
          </p:cNvSpPr>
          <p:nvPr/>
        </p:nvSpPr>
        <p:spPr bwMode="auto">
          <a:xfrm>
            <a:off x="4563882" y="203480"/>
            <a:ext cx="4373411" cy="644245"/>
          </a:xfrm>
          <a:prstGeom prst="rect">
            <a:avLst/>
          </a:prstGeom>
          <a:solidFill>
            <a:srgbClr val="FFD62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1400" b="1" dirty="0" smtClean="0">
                <a:solidFill>
                  <a:schemeClr val="tx1"/>
                </a:solidFill>
              </a:rPr>
              <a:t>AVANCE FISICO ACUMULADO  x  META  </a:t>
            </a:r>
          </a:p>
          <a:p>
            <a:pPr algn="ctr"/>
            <a:r>
              <a:rPr lang="es-CO" sz="1400" dirty="0" smtClean="0">
                <a:solidFill>
                  <a:schemeClr val="tx1"/>
                </a:solidFill>
              </a:rPr>
              <a:t>CORTE 30 DE JUNIO 2015</a:t>
            </a:r>
            <a:endParaRPr lang="es-CO" sz="1400" dirty="0">
              <a:solidFill>
                <a:schemeClr val="tx1"/>
              </a:solidFill>
            </a:endParaRPr>
          </a:p>
        </p:txBody>
      </p:sp>
      <p:graphicFrame>
        <p:nvGraphicFramePr>
          <p:cNvPr id="21" name="Gráfico 20"/>
          <p:cNvGraphicFramePr>
            <a:graphicFrameLocks/>
          </p:cNvGraphicFramePr>
          <p:nvPr>
            <p:extLst/>
          </p:nvPr>
        </p:nvGraphicFramePr>
        <p:xfrm>
          <a:off x="3957638" y="821155"/>
          <a:ext cx="4476750" cy="404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Gráfico 23"/>
          <p:cNvGraphicFramePr>
            <a:graphicFrameLocks/>
          </p:cNvGraphicFramePr>
          <p:nvPr>
            <p:extLst/>
          </p:nvPr>
        </p:nvGraphicFramePr>
        <p:xfrm>
          <a:off x="126779" y="2273967"/>
          <a:ext cx="4024135" cy="2586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2" name="Imagen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0" y="5573528"/>
            <a:ext cx="1082453" cy="1072727"/>
          </a:xfrm>
          <a:prstGeom prst="rect">
            <a:avLst/>
          </a:prstGeom>
        </p:spPr>
      </p:pic>
      <p:grpSp>
        <p:nvGrpSpPr>
          <p:cNvPr id="18" name="Grupo 5"/>
          <p:cNvGrpSpPr/>
          <p:nvPr/>
        </p:nvGrpSpPr>
        <p:grpSpPr>
          <a:xfrm>
            <a:off x="1887932" y="5095972"/>
            <a:ext cx="2599589" cy="694112"/>
            <a:chOff x="6431132" y="1602181"/>
            <a:chExt cx="2707396" cy="820916"/>
          </a:xfrm>
        </p:grpSpPr>
        <p:sp>
          <p:nvSpPr>
            <p:cNvPr id="19" name="28 CuadroTexto"/>
            <p:cNvSpPr txBox="1"/>
            <p:nvPr/>
          </p:nvSpPr>
          <p:spPr>
            <a:xfrm>
              <a:off x="6621003" y="1602181"/>
              <a:ext cx="1983445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Programado CUATRIENIO</a:t>
              </a:r>
            </a:p>
          </p:txBody>
        </p:sp>
        <p:sp>
          <p:nvSpPr>
            <p:cNvPr id="23" name="29 Rectángulo"/>
            <p:cNvSpPr/>
            <p:nvPr/>
          </p:nvSpPr>
          <p:spPr>
            <a:xfrm>
              <a:off x="6444208" y="1896251"/>
              <a:ext cx="144016" cy="72008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5" name="30 CuadroTexto"/>
            <p:cNvSpPr txBox="1"/>
            <p:nvPr/>
          </p:nvSpPr>
          <p:spPr>
            <a:xfrm>
              <a:off x="6621003" y="1777554"/>
              <a:ext cx="1767420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POSITIVA</a:t>
              </a:r>
            </a:p>
          </p:txBody>
        </p:sp>
        <p:sp>
          <p:nvSpPr>
            <p:cNvPr id="26" name="31 Rectángulo"/>
            <p:cNvSpPr/>
            <p:nvPr/>
          </p:nvSpPr>
          <p:spPr>
            <a:xfrm>
              <a:off x="6444208" y="2063121"/>
              <a:ext cx="144016" cy="7200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32 CuadroTexto"/>
            <p:cNvSpPr txBox="1"/>
            <p:nvPr/>
          </p:nvSpPr>
          <p:spPr>
            <a:xfrm>
              <a:off x="6615531" y="2113695"/>
              <a:ext cx="2522997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REZAGADA</a:t>
              </a:r>
              <a:endParaRPr lang="es-CO" sz="1200" dirty="0" smtClean="0"/>
            </a:p>
          </p:txBody>
        </p:sp>
        <p:sp>
          <p:nvSpPr>
            <p:cNvPr id="28" name="33 Rectángulo"/>
            <p:cNvSpPr/>
            <p:nvPr/>
          </p:nvSpPr>
          <p:spPr>
            <a:xfrm>
              <a:off x="6431132" y="2232681"/>
              <a:ext cx="144016" cy="7200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0" name="34 CuadroTexto"/>
            <p:cNvSpPr txBox="1"/>
            <p:nvPr/>
          </p:nvSpPr>
          <p:spPr>
            <a:xfrm>
              <a:off x="6615531" y="1938321"/>
              <a:ext cx="2199469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PENDIENTE</a:t>
              </a:r>
            </a:p>
          </p:txBody>
        </p:sp>
        <p:sp>
          <p:nvSpPr>
            <p:cNvPr id="31" name="12 Rectángulo"/>
            <p:cNvSpPr/>
            <p:nvPr/>
          </p:nvSpPr>
          <p:spPr>
            <a:xfrm>
              <a:off x="6444208" y="1737955"/>
              <a:ext cx="144016" cy="7200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376487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68353" y="388146"/>
            <a:ext cx="3277629" cy="43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Avance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UAEGRDC</a:t>
            </a:r>
          </a:p>
        </p:txBody>
      </p:sp>
      <p:sp>
        <p:nvSpPr>
          <p:cNvPr id="29" name="Título 1"/>
          <p:cNvSpPr txBox="1">
            <a:spLocks/>
          </p:cNvSpPr>
          <p:nvPr/>
        </p:nvSpPr>
        <p:spPr bwMode="auto">
          <a:xfrm>
            <a:off x="432015" y="1546477"/>
            <a:ext cx="2209731" cy="288032"/>
          </a:xfrm>
          <a:prstGeom prst="rect">
            <a:avLst/>
          </a:prstGeom>
          <a:solidFill>
            <a:srgbClr val="FFE26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1400" b="1" dirty="0" smtClean="0">
                <a:solidFill>
                  <a:schemeClr val="tx1"/>
                </a:solidFill>
              </a:rPr>
              <a:t>AVANCE FISICO ENTIDAD</a:t>
            </a:r>
            <a:endParaRPr lang="es-CO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17" name="Tabla 16"/>
          <p:cNvGraphicFramePr>
            <a:graphicFrameLocks noGrp="1"/>
          </p:cNvGraphicFramePr>
          <p:nvPr>
            <p:extLst/>
          </p:nvPr>
        </p:nvGraphicFramePr>
        <p:xfrm>
          <a:off x="2849289" y="4915402"/>
          <a:ext cx="1247278" cy="5867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3639"/>
                <a:gridCol w="623639"/>
              </a:tblGrid>
              <a:tr h="124457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N° METAS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007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A2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338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669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0" name="Gráfico 19"/>
          <p:cNvGraphicFramePr>
            <a:graphicFrameLocks/>
          </p:cNvGraphicFramePr>
          <p:nvPr>
            <p:extLst/>
          </p:nvPr>
        </p:nvGraphicFramePr>
        <p:xfrm>
          <a:off x="4681393" y="1337571"/>
          <a:ext cx="3733799" cy="385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Gráfico 20"/>
          <p:cNvGraphicFramePr>
            <a:graphicFrameLocks/>
          </p:cNvGraphicFramePr>
          <p:nvPr>
            <p:extLst/>
          </p:nvPr>
        </p:nvGraphicFramePr>
        <p:xfrm>
          <a:off x="268353" y="2183642"/>
          <a:ext cx="4413040" cy="2081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ítulo 1"/>
          <p:cNvSpPr txBox="1">
            <a:spLocks/>
          </p:cNvSpPr>
          <p:nvPr/>
        </p:nvSpPr>
        <p:spPr bwMode="auto">
          <a:xfrm>
            <a:off x="4563882" y="203480"/>
            <a:ext cx="4373411" cy="644245"/>
          </a:xfrm>
          <a:prstGeom prst="rect">
            <a:avLst/>
          </a:prstGeom>
          <a:solidFill>
            <a:srgbClr val="FFD62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1400" b="1" dirty="0" smtClean="0">
                <a:solidFill>
                  <a:schemeClr val="tx1"/>
                </a:solidFill>
              </a:rPr>
              <a:t>AVANCE FISICO ACUMULADO  x  META  </a:t>
            </a:r>
          </a:p>
          <a:p>
            <a:pPr algn="ctr"/>
            <a:r>
              <a:rPr lang="es-CO" sz="1400" dirty="0" smtClean="0">
                <a:solidFill>
                  <a:schemeClr val="tx1"/>
                </a:solidFill>
              </a:rPr>
              <a:t>CORTE 30 DE JUNIO 2015</a:t>
            </a:r>
            <a:endParaRPr lang="es-CO" sz="1400" dirty="0">
              <a:solidFill>
                <a:schemeClr val="tx1"/>
              </a:solidFill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0" y="5573528"/>
            <a:ext cx="1082453" cy="1072727"/>
          </a:xfrm>
          <a:prstGeom prst="rect">
            <a:avLst/>
          </a:prstGeom>
        </p:spPr>
      </p:pic>
      <p:grpSp>
        <p:nvGrpSpPr>
          <p:cNvPr id="18" name="Grupo 5"/>
          <p:cNvGrpSpPr/>
          <p:nvPr/>
        </p:nvGrpSpPr>
        <p:grpSpPr>
          <a:xfrm>
            <a:off x="515915" y="4809910"/>
            <a:ext cx="2599589" cy="694112"/>
            <a:chOff x="6431132" y="1602181"/>
            <a:chExt cx="2707396" cy="820916"/>
          </a:xfrm>
        </p:grpSpPr>
        <p:sp>
          <p:nvSpPr>
            <p:cNvPr id="19" name="28 CuadroTexto"/>
            <p:cNvSpPr txBox="1"/>
            <p:nvPr/>
          </p:nvSpPr>
          <p:spPr>
            <a:xfrm>
              <a:off x="6621003" y="1602181"/>
              <a:ext cx="1983445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Programado CUATRIENIO</a:t>
              </a:r>
            </a:p>
          </p:txBody>
        </p:sp>
        <p:sp>
          <p:nvSpPr>
            <p:cNvPr id="24" name="29 Rectángulo"/>
            <p:cNvSpPr/>
            <p:nvPr/>
          </p:nvSpPr>
          <p:spPr>
            <a:xfrm>
              <a:off x="6444208" y="1896251"/>
              <a:ext cx="144016" cy="72008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5" name="30 CuadroTexto"/>
            <p:cNvSpPr txBox="1"/>
            <p:nvPr/>
          </p:nvSpPr>
          <p:spPr>
            <a:xfrm>
              <a:off x="6621003" y="1777554"/>
              <a:ext cx="1767420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POSITIVA</a:t>
              </a:r>
            </a:p>
          </p:txBody>
        </p:sp>
        <p:sp>
          <p:nvSpPr>
            <p:cNvPr id="26" name="31 Rectángulo"/>
            <p:cNvSpPr/>
            <p:nvPr/>
          </p:nvSpPr>
          <p:spPr>
            <a:xfrm>
              <a:off x="6444208" y="2063121"/>
              <a:ext cx="144016" cy="7200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32 CuadroTexto"/>
            <p:cNvSpPr txBox="1"/>
            <p:nvPr/>
          </p:nvSpPr>
          <p:spPr>
            <a:xfrm>
              <a:off x="6615531" y="2113695"/>
              <a:ext cx="2522997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REZAGADA</a:t>
              </a:r>
              <a:endParaRPr lang="es-CO" sz="1200" dirty="0" smtClean="0"/>
            </a:p>
          </p:txBody>
        </p:sp>
        <p:sp>
          <p:nvSpPr>
            <p:cNvPr id="28" name="33 Rectángulo"/>
            <p:cNvSpPr/>
            <p:nvPr/>
          </p:nvSpPr>
          <p:spPr>
            <a:xfrm>
              <a:off x="6431132" y="2232681"/>
              <a:ext cx="144016" cy="7200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0" name="34 CuadroTexto"/>
            <p:cNvSpPr txBox="1"/>
            <p:nvPr/>
          </p:nvSpPr>
          <p:spPr>
            <a:xfrm>
              <a:off x="6615531" y="1938321"/>
              <a:ext cx="2199469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PENDIENTE</a:t>
              </a:r>
            </a:p>
          </p:txBody>
        </p:sp>
        <p:sp>
          <p:nvSpPr>
            <p:cNvPr id="31" name="12 Rectángulo"/>
            <p:cNvSpPr/>
            <p:nvPr/>
          </p:nvSpPr>
          <p:spPr>
            <a:xfrm>
              <a:off x="6444208" y="1737955"/>
              <a:ext cx="144016" cy="7200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315270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68353" y="388146"/>
            <a:ext cx="2200411" cy="43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s-CO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Avance EPC</a:t>
            </a:r>
          </a:p>
        </p:txBody>
      </p:sp>
      <p:sp>
        <p:nvSpPr>
          <p:cNvPr id="29" name="Título 1"/>
          <p:cNvSpPr txBox="1">
            <a:spLocks/>
          </p:cNvSpPr>
          <p:nvPr/>
        </p:nvSpPr>
        <p:spPr bwMode="auto">
          <a:xfrm>
            <a:off x="401395" y="1324382"/>
            <a:ext cx="2209731" cy="288032"/>
          </a:xfrm>
          <a:prstGeom prst="rect">
            <a:avLst/>
          </a:prstGeom>
          <a:solidFill>
            <a:srgbClr val="FFE26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1400" b="1" dirty="0" smtClean="0">
                <a:solidFill>
                  <a:schemeClr val="tx1"/>
                </a:solidFill>
              </a:rPr>
              <a:t>AVANCE FISICO ENTIDAD</a:t>
            </a:r>
            <a:endParaRPr lang="es-CO" sz="1400" b="1" dirty="0">
              <a:solidFill>
                <a:schemeClr val="tx1"/>
              </a:solidFill>
            </a:endParaRPr>
          </a:p>
        </p:txBody>
      </p:sp>
      <p:sp>
        <p:nvSpPr>
          <p:cNvPr id="22" name="Título 1"/>
          <p:cNvSpPr txBox="1">
            <a:spLocks/>
          </p:cNvSpPr>
          <p:nvPr/>
        </p:nvSpPr>
        <p:spPr bwMode="auto">
          <a:xfrm>
            <a:off x="4563882" y="203480"/>
            <a:ext cx="4373411" cy="644245"/>
          </a:xfrm>
          <a:prstGeom prst="rect">
            <a:avLst/>
          </a:prstGeom>
          <a:solidFill>
            <a:srgbClr val="FFD62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1400" b="1" dirty="0" smtClean="0">
                <a:solidFill>
                  <a:schemeClr val="tx1"/>
                </a:solidFill>
              </a:rPr>
              <a:t>AVANCE FISICO ACUMULADO  x  META  </a:t>
            </a:r>
          </a:p>
          <a:p>
            <a:pPr algn="ctr"/>
            <a:r>
              <a:rPr lang="es-CO" sz="1400" dirty="0" smtClean="0">
                <a:solidFill>
                  <a:schemeClr val="tx1"/>
                </a:solidFill>
              </a:rPr>
              <a:t>CORTE 30 DE JUNIO 2015</a:t>
            </a:r>
            <a:endParaRPr lang="es-CO" sz="1400" dirty="0">
              <a:solidFill>
                <a:schemeClr val="tx1"/>
              </a:solidFill>
            </a:endParaRPr>
          </a:p>
        </p:txBody>
      </p:sp>
      <p:graphicFrame>
        <p:nvGraphicFramePr>
          <p:cNvPr id="24" name="Gráfico 23"/>
          <p:cNvGraphicFramePr>
            <a:graphicFrameLocks/>
          </p:cNvGraphicFramePr>
          <p:nvPr>
            <p:extLst/>
          </p:nvPr>
        </p:nvGraphicFramePr>
        <p:xfrm>
          <a:off x="89059" y="2454442"/>
          <a:ext cx="4098697" cy="2313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" name="Imagen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0" y="5573528"/>
            <a:ext cx="1082453" cy="1072727"/>
          </a:xfrm>
          <a:prstGeom prst="rect">
            <a:avLst/>
          </a:prstGeom>
        </p:spPr>
      </p:pic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4362557"/>
              </p:ext>
            </p:extLst>
          </p:nvPr>
        </p:nvGraphicFramePr>
        <p:xfrm>
          <a:off x="4281772" y="1183238"/>
          <a:ext cx="4353963" cy="3878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5961"/>
              </p:ext>
            </p:extLst>
          </p:nvPr>
        </p:nvGraphicFramePr>
        <p:xfrm>
          <a:off x="4592415" y="5441094"/>
          <a:ext cx="1258432" cy="685800"/>
        </p:xfrm>
        <a:graphic>
          <a:graphicData uri="http://schemas.openxmlformats.org/drawingml/2006/table">
            <a:tbl>
              <a:tblPr/>
              <a:tblGrid>
                <a:gridCol w="629216"/>
                <a:gridCol w="629216"/>
              </a:tblGrid>
              <a:tr h="17145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 METAS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2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5" name="Grupo 5"/>
          <p:cNvGrpSpPr/>
          <p:nvPr/>
        </p:nvGrpSpPr>
        <p:grpSpPr>
          <a:xfrm>
            <a:off x="2068490" y="5388755"/>
            <a:ext cx="2599589" cy="694112"/>
            <a:chOff x="6431132" y="1602181"/>
            <a:chExt cx="2707396" cy="820916"/>
          </a:xfrm>
        </p:grpSpPr>
        <p:sp>
          <p:nvSpPr>
            <p:cNvPr id="26" name="28 CuadroTexto"/>
            <p:cNvSpPr txBox="1"/>
            <p:nvPr/>
          </p:nvSpPr>
          <p:spPr>
            <a:xfrm>
              <a:off x="6621003" y="1602181"/>
              <a:ext cx="1983445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Programado CUATRIENIO</a:t>
              </a:r>
            </a:p>
          </p:txBody>
        </p:sp>
        <p:sp>
          <p:nvSpPr>
            <p:cNvPr id="27" name="29 Rectángulo"/>
            <p:cNvSpPr/>
            <p:nvPr/>
          </p:nvSpPr>
          <p:spPr>
            <a:xfrm>
              <a:off x="6444208" y="1896251"/>
              <a:ext cx="144016" cy="72008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8" name="30 CuadroTexto"/>
            <p:cNvSpPr txBox="1"/>
            <p:nvPr/>
          </p:nvSpPr>
          <p:spPr>
            <a:xfrm>
              <a:off x="6621003" y="1777554"/>
              <a:ext cx="1767420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POSITIVA</a:t>
              </a:r>
            </a:p>
          </p:txBody>
        </p:sp>
        <p:sp>
          <p:nvSpPr>
            <p:cNvPr id="30" name="31 Rectángulo"/>
            <p:cNvSpPr/>
            <p:nvPr/>
          </p:nvSpPr>
          <p:spPr>
            <a:xfrm>
              <a:off x="6444208" y="2063121"/>
              <a:ext cx="144016" cy="7200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1" name="32 CuadroTexto"/>
            <p:cNvSpPr txBox="1"/>
            <p:nvPr/>
          </p:nvSpPr>
          <p:spPr>
            <a:xfrm>
              <a:off x="6615531" y="2113695"/>
              <a:ext cx="2522997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REZAGADA</a:t>
              </a:r>
              <a:endParaRPr lang="es-CO" sz="1200" dirty="0" smtClean="0"/>
            </a:p>
          </p:txBody>
        </p:sp>
        <p:sp>
          <p:nvSpPr>
            <p:cNvPr id="32" name="33 Rectángulo"/>
            <p:cNvSpPr/>
            <p:nvPr/>
          </p:nvSpPr>
          <p:spPr>
            <a:xfrm>
              <a:off x="6431132" y="2232681"/>
              <a:ext cx="144016" cy="7200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3" name="34 CuadroTexto"/>
            <p:cNvSpPr txBox="1"/>
            <p:nvPr/>
          </p:nvSpPr>
          <p:spPr>
            <a:xfrm>
              <a:off x="6615531" y="1938321"/>
              <a:ext cx="2199469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PENDIENTE</a:t>
              </a:r>
            </a:p>
          </p:txBody>
        </p:sp>
        <p:sp>
          <p:nvSpPr>
            <p:cNvPr id="44" name="12 Rectángulo"/>
            <p:cNvSpPr/>
            <p:nvPr/>
          </p:nvSpPr>
          <p:spPr>
            <a:xfrm>
              <a:off x="6444208" y="1737955"/>
              <a:ext cx="144016" cy="7200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246141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68353" y="388146"/>
            <a:ext cx="4087145" cy="1126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s-CO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Avance Unidad especial </a:t>
            </a:r>
          </a:p>
          <a:p>
            <a:pPr>
              <a:lnSpc>
                <a:spcPct val="70000"/>
              </a:lnSpc>
            </a:pPr>
            <a:r>
              <a:rPr lang="es-CO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de Concesiones y </a:t>
            </a:r>
          </a:p>
          <a:p>
            <a:pPr>
              <a:lnSpc>
                <a:spcPct val="70000"/>
              </a:lnSpc>
            </a:pPr>
            <a:r>
              <a:rPr lang="es-CO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Construcciones    (ICCU)</a:t>
            </a:r>
          </a:p>
        </p:txBody>
      </p:sp>
      <p:sp>
        <p:nvSpPr>
          <p:cNvPr id="29" name="Título 1"/>
          <p:cNvSpPr txBox="1">
            <a:spLocks/>
          </p:cNvSpPr>
          <p:nvPr/>
        </p:nvSpPr>
        <p:spPr bwMode="auto">
          <a:xfrm>
            <a:off x="352474" y="1883940"/>
            <a:ext cx="2209731" cy="288032"/>
          </a:xfrm>
          <a:prstGeom prst="rect">
            <a:avLst/>
          </a:prstGeom>
          <a:solidFill>
            <a:srgbClr val="FFE26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1400" b="1" dirty="0" smtClean="0">
                <a:solidFill>
                  <a:schemeClr val="tx1"/>
                </a:solidFill>
              </a:rPr>
              <a:t>AVANCE FISICO ENTIDAD</a:t>
            </a:r>
            <a:endParaRPr lang="es-CO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38" name="Tabla 37"/>
          <p:cNvGraphicFramePr>
            <a:graphicFrameLocks noGrp="1"/>
          </p:cNvGraphicFramePr>
          <p:nvPr>
            <p:extLst/>
          </p:nvPr>
        </p:nvGraphicFramePr>
        <p:xfrm>
          <a:off x="2041333" y="5692077"/>
          <a:ext cx="1247278" cy="5898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3639"/>
                <a:gridCol w="623639"/>
              </a:tblGrid>
              <a:tr h="149761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N° METAS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007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A2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338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669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Gráfico 20"/>
          <p:cNvGraphicFramePr>
            <a:graphicFrameLocks/>
          </p:cNvGraphicFramePr>
          <p:nvPr>
            <p:extLst/>
          </p:nvPr>
        </p:nvGraphicFramePr>
        <p:xfrm>
          <a:off x="515889" y="2415194"/>
          <a:ext cx="3619384" cy="2111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ítulo 1"/>
          <p:cNvSpPr txBox="1">
            <a:spLocks/>
          </p:cNvSpPr>
          <p:nvPr/>
        </p:nvSpPr>
        <p:spPr bwMode="auto">
          <a:xfrm>
            <a:off x="4563882" y="203480"/>
            <a:ext cx="4373411" cy="644245"/>
          </a:xfrm>
          <a:prstGeom prst="rect">
            <a:avLst/>
          </a:prstGeom>
          <a:solidFill>
            <a:srgbClr val="FFD62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1400" b="1" dirty="0" smtClean="0">
                <a:solidFill>
                  <a:schemeClr val="tx1"/>
                </a:solidFill>
              </a:rPr>
              <a:t>AVANCE FISICO ACUMULADO  x  META  </a:t>
            </a:r>
          </a:p>
          <a:p>
            <a:pPr algn="ctr"/>
            <a:r>
              <a:rPr lang="es-CO" sz="1400" dirty="0" smtClean="0">
                <a:solidFill>
                  <a:schemeClr val="tx1"/>
                </a:solidFill>
              </a:rPr>
              <a:t>CORTE 30 DE JUNIO 2015</a:t>
            </a:r>
            <a:endParaRPr lang="es-CO" sz="1400" dirty="0">
              <a:solidFill>
                <a:schemeClr val="tx1"/>
              </a:solidFill>
            </a:endParaRPr>
          </a:p>
        </p:txBody>
      </p:sp>
      <p:graphicFrame>
        <p:nvGraphicFramePr>
          <p:cNvPr id="23" name="Gráfico 22"/>
          <p:cNvGraphicFramePr>
            <a:graphicFrameLocks/>
          </p:cNvGraphicFramePr>
          <p:nvPr>
            <p:extLst/>
          </p:nvPr>
        </p:nvGraphicFramePr>
        <p:xfrm>
          <a:off x="4135273" y="1058778"/>
          <a:ext cx="4190580" cy="5678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0" name="Imagen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0" y="5573528"/>
            <a:ext cx="1082453" cy="1072727"/>
          </a:xfrm>
          <a:prstGeom prst="rect">
            <a:avLst/>
          </a:prstGeom>
        </p:spPr>
      </p:pic>
      <p:grpSp>
        <p:nvGrpSpPr>
          <p:cNvPr id="18" name="Grupo 5"/>
          <p:cNvGrpSpPr/>
          <p:nvPr/>
        </p:nvGrpSpPr>
        <p:grpSpPr>
          <a:xfrm>
            <a:off x="1755909" y="4629885"/>
            <a:ext cx="2599589" cy="694112"/>
            <a:chOff x="6431132" y="1602181"/>
            <a:chExt cx="2707396" cy="820916"/>
          </a:xfrm>
        </p:grpSpPr>
        <p:sp>
          <p:nvSpPr>
            <p:cNvPr id="19" name="28 CuadroTexto"/>
            <p:cNvSpPr txBox="1"/>
            <p:nvPr/>
          </p:nvSpPr>
          <p:spPr>
            <a:xfrm>
              <a:off x="6621003" y="1602181"/>
              <a:ext cx="1983445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Programado CUATRIENIO</a:t>
              </a:r>
            </a:p>
          </p:txBody>
        </p:sp>
        <p:sp>
          <p:nvSpPr>
            <p:cNvPr id="24" name="29 Rectángulo"/>
            <p:cNvSpPr/>
            <p:nvPr/>
          </p:nvSpPr>
          <p:spPr>
            <a:xfrm>
              <a:off x="6444208" y="1896251"/>
              <a:ext cx="144016" cy="72008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5" name="30 CuadroTexto"/>
            <p:cNvSpPr txBox="1"/>
            <p:nvPr/>
          </p:nvSpPr>
          <p:spPr>
            <a:xfrm>
              <a:off x="6621003" y="1777554"/>
              <a:ext cx="1767420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POSITIVA</a:t>
              </a:r>
            </a:p>
          </p:txBody>
        </p:sp>
        <p:sp>
          <p:nvSpPr>
            <p:cNvPr id="26" name="31 Rectángulo"/>
            <p:cNvSpPr/>
            <p:nvPr/>
          </p:nvSpPr>
          <p:spPr>
            <a:xfrm>
              <a:off x="6444208" y="2063121"/>
              <a:ext cx="144016" cy="7200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32 CuadroTexto"/>
            <p:cNvSpPr txBox="1"/>
            <p:nvPr/>
          </p:nvSpPr>
          <p:spPr>
            <a:xfrm>
              <a:off x="6615531" y="2113695"/>
              <a:ext cx="2522997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REZAGADA</a:t>
              </a:r>
              <a:endParaRPr lang="es-CO" sz="1200" dirty="0" smtClean="0"/>
            </a:p>
          </p:txBody>
        </p:sp>
        <p:sp>
          <p:nvSpPr>
            <p:cNvPr id="28" name="33 Rectángulo"/>
            <p:cNvSpPr/>
            <p:nvPr/>
          </p:nvSpPr>
          <p:spPr>
            <a:xfrm>
              <a:off x="6431132" y="2232681"/>
              <a:ext cx="144016" cy="7200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0" name="34 CuadroTexto"/>
            <p:cNvSpPr txBox="1"/>
            <p:nvPr/>
          </p:nvSpPr>
          <p:spPr>
            <a:xfrm>
              <a:off x="6615531" y="1938321"/>
              <a:ext cx="2199469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PENDIENTE</a:t>
              </a:r>
            </a:p>
          </p:txBody>
        </p:sp>
        <p:sp>
          <p:nvSpPr>
            <p:cNvPr id="31" name="12 Rectángulo"/>
            <p:cNvSpPr/>
            <p:nvPr/>
          </p:nvSpPr>
          <p:spPr>
            <a:xfrm>
              <a:off x="6444208" y="1737955"/>
              <a:ext cx="144016" cy="7200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374651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68353" y="388146"/>
            <a:ext cx="4062135" cy="444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Avance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IDACO</a:t>
            </a:r>
          </a:p>
        </p:txBody>
      </p:sp>
      <p:sp>
        <p:nvSpPr>
          <p:cNvPr id="29" name="Título 1"/>
          <p:cNvSpPr txBox="1">
            <a:spLocks/>
          </p:cNvSpPr>
          <p:nvPr/>
        </p:nvSpPr>
        <p:spPr bwMode="auto">
          <a:xfrm>
            <a:off x="432015" y="1546477"/>
            <a:ext cx="2209731" cy="288032"/>
          </a:xfrm>
          <a:prstGeom prst="rect">
            <a:avLst/>
          </a:prstGeom>
          <a:solidFill>
            <a:srgbClr val="FFE26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1400" b="1" dirty="0" smtClean="0">
                <a:solidFill>
                  <a:schemeClr val="tx1"/>
                </a:solidFill>
              </a:rPr>
              <a:t>AVANCE FISICO ENTIDAD</a:t>
            </a:r>
            <a:endParaRPr lang="es-CO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38" name="Tabla 37"/>
          <p:cNvGraphicFramePr>
            <a:graphicFrameLocks noGrp="1"/>
          </p:cNvGraphicFramePr>
          <p:nvPr>
            <p:extLst/>
          </p:nvPr>
        </p:nvGraphicFramePr>
        <p:xfrm>
          <a:off x="2018107" y="5756448"/>
          <a:ext cx="1247278" cy="5898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3639"/>
                <a:gridCol w="623639"/>
              </a:tblGrid>
              <a:tr h="149761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N° METAS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007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A2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338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669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Gráfico 20"/>
          <p:cNvGraphicFramePr>
            <a:graphicFrameLocks/>
          </p:cNvGraphicFramePr>
          <p:nvPr>
            <p:extLst/>
          </p:nvPr>
        </p:nvGraphicFramePr>
        <p:xfrm>
          <a:off x="0" y="2230099"/>
          <a:ext cx="3795375" cy="2277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ítulo 1"/>
          <p:cNvSpPr txBox="1">
            <a:spLocks/>
          </p:cNvSpPr>
          <p:nvPr/>
        </p:nvSpPr>
        <p:spPr bwMode="auto">
          <a:xfrm>
            <a:off x="4563882" y="203480"/>
            <a:ext cx="4373411" cy="644245"/>
          </a:xfrm>
          <a:prstGeom prst="rect">
            <a:avLst/>
          </a:prstGeom>
          <a:solidFill>
            <a:srgbClr val="FFD62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1400" b="1" dirty="0" smtClean="0">
                <a:solidFill>
                  <a:schemeClr val="tx1"/>
                </a:solidFill>
              </a:rPr>
              <a:t>AVANCE FISICO ACUMULADO  x  META  </a:t>
            </a:r>
          </a:p>
          <a:p>
            <a:pPr algn="ctr"/>
            <a:r>
              <a:rPr lang="es-CO" sz="1400" dirty="0" smtClean="0">
                <a:solidFill>
                  <a:schemeClr val="tx1"/>
                </a:solidFill>
              </a:rPr>
              <a:t>CORTE 30 DE JUNIO 2015</a:t>
            </a:r>
            <a:endParaRPr lang="es-CO" sz="1400" dirty="0">
              <a:solidFill>
                <a:schemeClr val="tx1"/>
              </a:solidFill>
            </a:endParaRPr>
          </a:p>
        </p:txBody>
      </p:sp>
      <p:graphicFrame>
        <p:nvGraphicFramePr>
          <p:cNvPr id="23" name="Gráfico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1724164"/>
              </p:ext>
            </p:extLst>
          </p:nvPr>
        </p:nvGraphicFramePr>
        <p:xfrm>
          <a:off x="3927176" y="1169275"/>
          <a:ext cx="5010117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0" name="Imagen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0" y="5573528"/>
            <a:ext cx="1082453" cy="1072727"/>
          </a:xfrm>
          <a:prstGeom prst="rect">
            <a:avLst/>
          </a:prstGeom>
        </p:spPr>
      </p:pic>
      <p:grpSp>
        <p:nvGrpSpPr>
          <p:cNvPr id="18" name="Grupo 5"/>
          <p:cNvGrpSpPr/>
          <p:nvPr/>
        </p:nvGrpSpPr>
        <p:grpSpPr>
          <a:xfrm>
            <a:off x="1645890" y="4676553"/>
            <a:ext cx="2599589" cy="694112"/>
            <a:chOff x="6431132" y="1602181"/>
            <a:chExt cx="2707396" cy="820916"/>
          </a:xfrm>
        </p:grpSpPr>
        <p:sp>
          <p:nvSpPr>
            <p:cNvPr id="19" name="28 CuadroTexto"/>
            <p:cNvSpPr txBox="1"/>
            <p:nvPr/>
          </p:nvSpPr>
          <p:spPr>
            <a:xfrm>
              <a:off x="6621003" y="1602181"/>
              <a:ext cx="1983445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Programado CUATRIENIO</a:t>
              </a:r>
            </a:p>
          </p:txBody>
        </p:sp>
        <p:sp>
          <p:nvSpPr>
            <p:cNvPr id="24" name="29 Rectángulo"/>
            <p:cNvSpPr/>
            <p:nvPr/>
          </p:nvSpPr>
          <p:spPr>
            <a:xfrm>
              <a:off x="6444208" y="1896251"/>
              <a:ext cx="144016" cy="72008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5" name="30 CuadroTexto"/>
            <p:cNvSpPr txBox="1"/>
            <p:nvPr/>
          </p:nvSpPr>
          <p:spPr>
            <a:xfrm>
              <a:off x="6621003" y="1777554"/>
              <a:ext cx="1767420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POSITIVA</a:t>
              </a:r>
            </a:p>
          </p:txBody>
        </p:sp>
        <p:sp>
          <p:nvSpPr>
            <p:cNvPr id="26" name="31 Rectángulo"/>
            <p:cNvSpPr/>
            <p:nvPr/>
          </p:nvSpPr>
          <p:spPr>
            <a:xfrm>
              <a:off x="6444208" y="2063121"/>
              <a:ext cx="144016" cy="7200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32 CuadroTexto"/>
            <p:cNvSpPr txBox="1"/>
            <p:nvPr/>
          </p:nvSpPr>
          <p:spPr>
            <a:xfrm>
              <a:off x="6615531" y="2113695"/>
              <a:ext cx="2522997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REZAGADA</a:t>
              </a:r>
              <a:endParaRPr lang="es-CO" sz="1200" dirty="0" smtClean="0"/>
            </a:p>
          </p:txBody>
        </p:sp>
        <p:sp>
          <p:nvSpPr>
            <p:cNvPr id="28" name="33 Rectángulo"/>
            <p:cNvSpPr/>
            <p:nvPr/>
          </p:nvSpPr>
          <p:spPr>
            <a:xfrm>
              <a:off x="6431132" y="2232681"/>
              <a:ext cx="144016" cy="7200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0" name="34 CuadroTexto"/>
            <p:cNvSpPr txBox="1"/>
            <p:nvPr/>
          </p:nvSpPr>
          <p:spPr>
            <a:xfrm>
              <a:off x="6615531" y="1938321"/>
              <a:ext cx="2199469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PENDIENTE</a:t>
              </a:r>
            </a:p>
          </p:txBody>
        </p:sp>
        <p:sp>
          <p:nvSpPr>
            <p:cNvPr id="31" name="12 Rectángulo"/>
            <p:cNvSpPr/>
            <p:nvPr/>
          </p:nvSpPr>
          <p:spPr>
            <a:xfrm>
              <a:off x="6444208" y="1737955"/>
              <a:ext cx="144016" cy="7200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69192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68353" y="388146"/>
            <a:ext cx="2767874" cy="43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Avance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IDECUT</a:t>
            </a:r>
          </a:p>
        </p:txBody>
      </p:sp>
      <p:sp>
        <p:nvSpPr>
          <p:cNvPr id="29" name="Título 1"/>
          <p:cNvSpPr txBox="1">
            <a:spLocks/>
          </p:cNvSpPr>
          <p:nvPr/>
        </p:nvSpPr>
        <p:spPr bwMode="auto">
          <a:xfrm>
            <a:off x="432015" y="1546477"/>
            <a:ext cx="2209731" cy="288032"/>
          </a:xfrm>
          <a:prstGeom prst="rect">
            <a:avLst/>
          </a:prstGeom>
          <a:solidFill>
            <a:srgbClr val="FFE26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1400" b="1" dirty="0" smtClean="0">
                <a:solidFill>
                  <a:schemeClr val="tx1"/>
                </a:solidFill>
              </a:rPr>
              <a:t>AVANCE FISICO ENTIDAD</a:t>
            </a:r>
            <a:endParaRPr lang="es-CO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38" name="Tabla 37"/>
          <p:cNvGraphicFramePr>
            <a:graphicFrameLocks noGrp="1"/>
          </p:cNvGraphicFramePr>
          <p:nvPr>
            <p:extLst/>
          </p:nvPr>
        </p:nvGraphicFramePr>
        <p:xfrm>
          <a:off x="2566387" y="5812788"/>
          <a:ext cx="1247278" cy="5898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3639"/>
                <a:gridCol w="623639"/>
              </a:tblGrid>
              <a:tr h="149761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N° METAS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007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A2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338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669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Gráfico 20"/>
          <p:cNvGraphicFramePr>
            <a:graphicFrameLocks/>
          </p:cNvGraphicFramePr>
          <p:nvPr>
            <p:extLst/>
          </p:nvPr>
        </p:nvGraphicFramePr>
        <p:xfrm>
          <a:off x="268353" y="2232875"/>
          <a:ext cx="3725022" cy="2196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ítulo 1"/>
          <p:cNvSpPr txBox="1">
            <a:spLocks/>
          </p:cNvSpPr>
          <p:nvPr/>
        </p:nvSpPr>
        <p:spPr bwMode="auto">
          <a:xfrm>
            <a:off x="4563882" y="203480"/>
            <a:ext cx="4373411" cy="644245"/>
          </a:xfrm>
          <a:prstGeom prst="rect">
            <a:avLst/>
          </a:prstGeom>
          <a:solidFill>
            <a:srgbClr val="FFD62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1400" b="1" dirty="0" smtClean="0">
                <a:solidFill>
                  <a:schemeClr val="tx1"/>
                </a:solidFill>
              </a:rPr>
              <a:t>AVANCE FISICO ACUMULADO  x  META  </a:t>
            </a:r>
          </a:p>
          <a:p>
            <a:pPr algn="ctr"/>
            <a:r>
              <a:rPr lang="es-CO" sz="1400" dirty="0" smtClean="0">
                <a:solidFill>
                  <a:schemeClr val="tx1"/>
                </a:solidFill>
              </a:rPr>
              <a:t>CORTE 30 DE JUNIO 2015</a:t>
            </a:r>
            <a:endParaRPr lang="es-CO" sz="1400" dirty="0">
              <a:solidFill>
                <a:schemeClr val="tx1"/>
              </a:solidFill>
            </a:endParaRPr>
          </a:p>
        </p:txBody>
      </p:sp>
      <p:graphicFrame>
        <p:nvGraphicFramePr>
          <p:cNvPr id="23" name="Gráfico 22"/>
          <p:cNvGraphicFramePr>
            <a:graphicFrameLocks/>
          </p:cNvGraphicFramePr>
          <p:nvPr>
            <p:extLst/>
          </p:nvPr>
        </p:nvGraphicFramePr>
        <p:xfrm>
          <a:off x="4213583" y="697831"/>
          <a:ext cx="4425091" cy="5885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0" name="Imagen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0" y="5573528"/>
            <a:ext cx="1082453" cy="1072727"/>
          </a:xfrm>
          <a:prstGeom prst="rect">
            <a:avLst/>
          </a:prstGeom>
        </p:spPr>
      </p:pic>
      <p:grpSp>
        <p:nvGrpSpPr>
          <p:cNvPr id="18" name="Grupo 5"/>
          <p:cNvGrpSpPr/>
          <p:nvPr/>
        </p:nvGrpSpPr>
        <p:grpSpPr>
          <a:xfrm>
            <a:off x="1815709" y="4640252"/>
            <a:ext cx="2599589" cy="694112"/>
            <a:chOff x="6431132" y="1602181"/>
            <a:chExt cx="2707396" cy="820916"/>
          </a:xfrm>
        </p:grpSpPr>
        <p:sp>
          <p:nvSpPr>
            <p:cNvPr id="19" name="28 CuadroTexto"/>
            <p:cNvSpPr txBox="1"/>
            <p:nvPr/>
          </p:nvSpPr>
          <p:spPr>
            <a:xfrm>
              <a:off x="6621003" y="1602181"/>
              <a:ext cx="1983445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Programado CUATRIENIO</a:t>
              </a:r>
            </a:p>
          </p:txBody>
        </p:sp>
        <p:sp>
          <p:nvSpPr>
            <p:cNvPr id="24" name="29 Rectángulo"/>
            <p:cNvSpPr/>
            <p:nvPr/>
          </p:nvSpPr>
          <p:spPr>
            <a:xfrm>
              <a:off x="6444208" y="1896251"/>
              <a:ext cx="144016" cy="72008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5" name="30 CuadroTexto"/>
            <p:cNvSpPr txBox="1"/>
            <p:nvPr/>
          </p:nvSpPr>
          <p:spPr>
            <a:xfrm>
              <a:off x="6621003" y="1777554"/>
              <a:ext cx="1767420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POSITIVA</a:t>
              </a:r>
            </a:p>
          </p:txBody>
        </p:sp>
        <p:sp>
          <p:nvSpPr>
            <p:cNvPr id="26" name="31 Rectángulo"/>
            <p:cNvSpPr/>
            <p:nvPr/>
          </p:nvSpPr>
          <p:spPr>
            <a:xfrm>
              <a:off x="6444208" y="2063121"/>
              <a:ext cx="144016" cy="7200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32 CuadroTexto"/>
            <p:cNvSpPr txBox="1"/>
            <p:nvPr/>
          </p:nvSpPr>
          <p:spPr>
            <a:xfrm>
              <a:off x="6615531" y="2113695"/>
              <a:ext cx="2522997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REZAGADA</a:t>
              </a:r>
              <a:endParaRPr lang="es-CO" sz="1200" dirty="0" smtClean="0"/>
            </a:p>
          </p:txBody>
        </p:sp>
        <p:sp>
          <p:nvSpPr>
            <p:cNvPr id="28" name="33 Rectángulo"/>
            <p:cNvSpPr/>
            <p:nvPr/>
          </p:nvSpPr>
          <p:spPr>
            <a:xfrm>
              <a:off x="6431132" y="2232681"/>
              <a:ext cx="144016" cy="7200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0" name="34 CuadroTexto"/>
            <p:cNvSpPr txBox="1"/>
            <p:nvPr/>
          </p:nvSpPr>
          <p:spPr>
            <a:xfrm>
              <a:off x="6615531" y="1938321"/>
              <a:ext cx="2199469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PENDIENTE</a:t>
              </a:r>
            </a:p>
          </p:txBody>
        </p:sp>
        <p:sp>
          <p:nvSpPr>
            <p:cNvPr id="31" name="12 Rectángulo"/>
            <p:cNvSpPr/>
            <p:nvPr/>
          </p:nvSpPr>
          <p:spPr>
            <a:xfrm>
              <a:off x="6444208" y="1737955"/>
              <a:ext cx="144016" cy="7200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264933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68353" y="388146"/>
            <a:ext cx="3755323" cy="4442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s-CO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Avance INDEPORTES</a:t>
            </a:r>
          </a:p>
        </p:txBody>
      </p:sp>
      <p:sp>
        <p:nvSpPr>
          <p:cNvPr id="29" name="Título 1"/>
          <p:cNvSpPr txBox="1">
            <a:spLocks/>
          </p:cNvSpPr>
          <p:nvPr/>
        </p:nvSpPr>
        <p:spPr bwMode="auto">
          <a:xfrm>
            <a:off x="401395" y="1324382"/>
            <a:ext cx="2209731" cy="288032"/>
          </a:xfrm>
          <a:prstGeom prst="rect">
            <a:avLst/>
          </a:prstGeom>
          <a:solidFill>
            <a:srgbClr val="FFE26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1400" b="1" dirty="0" smtClean="0">
                <a:solidFill>
                  <a:schemeClr val="tx1"/>
                </a:solidFill>
              </a:rPr>
              <a:t>AVANCE FISICO ENTIDAD</a:t>
            </a:r>
            <a:endParaRPr lang="es-CO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38" name="Tabla 37"/>
          <p:cNvGraphicFramePr>
            <a:graphicFrameLocks noGrp="1"/>
          </p:cNvGraphicFramePr>
          <p:nvPr>
            <p:extLst/>
          </p:nvPr>
        </p:nvGraphicFramePr>
        <p:xfrm>
          <a:off x="2566387" y="5812788"/>
          <a:ext cx="1247278" cy="5898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3639"/>
                <a:gridCol w="623639"/>
              </a:tblGrid>
              <a:tr h="149761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N° METAS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007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A2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338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669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2" name="Título 1"/>
          <p:cNvSpPr txBox="1">
            <a:spLocks/>
          </p:cNvSpPr>
          <p:nvPr/>
        </p:nvSpPr>
        <p:spPr bwMode="auto">
          <a:xfrm>
            <a:off x="4563882" y="203480"/>
            <a:ext cx="4373411" cy="644245"/>
          </a:xfrm>
          <a:prstGeom prst="rect">
            <a:avLst/>
          </a:prstGeom>
          <a:solidFill>
            <a:srgbClr val="FFD62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1400" b="1" dirty="0" smtClean="0">
                <a:solidFill>
                  <a:schemeClr val="tx1"/>
                </a:solidFill>
              </a:rPr>
              <a:t>AVANCE FISICO ACUMULADO  x  META  </a:t>
            </a:r>
          </a:p>
          <a:p>
            <a:pPr algn="ctr"/>
            <a:r>
              <a:rPr lang="es-CO" sz="1400" dirty="0" smtClean="0">
                <a:solidFill>
                  <a:schemeClr val="tx1"/>
                </a:solidFill>
              </a:rPr>
              <a:t>CORTE 30 DE JUNIO 2015</a:t>
            </a:r>
            <a:endParaRPr lang="es-CO" sz="1400" dirty="0">
              <a:solidFill>
                <a:schemeClr val="tx1"/>
              </a:solidFill>
            </a:endParaRPr>
          </a:p>
        </p:txBody>
      </p:sp>
      <p:graphicFrame>
        <p:nvGraphicFramePr>
          <p:cNvPr id="23" name="Gráfico 22"/>
          <p:cNvGraphicFramePr>
            <a:graphicFrameLocks/>
          </p:cNvGraphicFramePr>
          <p:nvPr>
            <p:extLst/>
          </p:nvPr>
        </p:nvGraphicFramePr>
        <p:xfrm>
          <a:off x="150842" y="1570365"/>
          <a:ext cx="4229772" cy="2703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Gráfico 23"/>
          <p:cNvGraphicFramePr>
            <a:graphicFrameLocks/>
          </p:cNvGraphicFramePr>
          <p:nvPr>
            <p:extLst/>
          </p:nvPr>
        </p:nvGraphicFramePr>
        <p:xfrm>
          <a:off x="4380614" y="849861"/>
          <a:ext cx="4153187" cy="5941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" name="Imagen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0" y="5573528"/>
            <a:ext cx="1082453" cy="1072727"/>
          </a:xfrm>
          <a:prstGeom prst="rect">
            <a:avLst/>
          </a:prstGeom>
        </p:spPr>
      </p:pic>
      <p:grpSp>
        <p:nvGrpSpPr>
          <p:cNvPr id="18" name="Grupo 5"/>
          <p:cNvGrpSpPr/>
          <p:nvPr/>
        </p:nvGrpSpPr>
        <p:grpSpPr>
          <a:xfrm>
            <a:off x="2146014" y="4557768"/>
            <a:ext cx="2599589" cy="694112"/>
            <a:chOff x="6431132" y="1602181"/>
            <a:chExt cx="2707396" cy="820916"/>
          </a:xfrm>
        </p:grpSpPr>
        <p:sp>
          <p:nvSpPr>
            <p:cNvPr id="19" name="28 CuadroTexto"/>
            <p:cNvSpPr txBox="1"/>
            <p:nvPr/>
          </p:nvSpPr>
          <p:spPr>
            <a:xfrm>
              <a:off x="6621003" y="1602181"/>
              <a:ext cx="1983445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Programado CUATRIENIO</a:t>
              </a:r>
            </a:p>
          </p:txBody>
        </p:sp>
        <p:sp>
          <p:nvSpPr>
            <p:cNvPr id="21" name="29 Rectángulo"/>
            <p:cNvSpPr/>
            <p:nvPr/>
          </p:nvSpPr>
          <p:spPr>
            <a:xfrm>
              <a:off x="6444208" y="1896251"/>
              <a:ext cx="144016" cy="72008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5" name="30 CuadroTexto"/>
            <p:cNvSpPr txBox="1"/>
            <p:nvPr/>
          </p:nvSpPr>
          <p:spPr>
            <a:xfrm>
              <a:off x="6621003" y="1777554"/>
              <a:ext cx="1767420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POSITIVA</a:t>
              </a:r>
            </a:p>
          </p:txBody>
        </p:sp>
        <p:sp>
          <p:nvSpPr>
            <p:cNvPr id="26" name="31 Rectángulo"/>
            <p:cNvSpPr/>
            <p:nvPr/>
          </p:nvSpPr>
          <p:spPr>
            <a:xfrm>
              <a:off x="6444208" y="2063121"/>
              <a:ext cx="144016" cy="7200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32 CuadroTexto"/>
            <p:cNvSpPr txBox="1"/>
            <p:nvPr/>
          </p:nvSpPr>
          <p:spPr>
            <a:xfrm>
              <a:off x="6615531" y="2113695"/>
              <a:ext cx="2522997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REZAGADA</a:t>
              </a:r>
              <a:endParaRPr lang="es-CO" sz="1200" dirty="0" smtClean="0"/>
            </a:p>
          </p:txBody>
        </p:sp>
        <p:sp>
          <p:nvSpPr>
            <p:cNvPr id="28" name="33 Rectángulo"/>
            <p:cNvSpPr/>
            <p:nvPr/>
          </p:nvSpPr>
          <p:spPr>
            <a:xfrm>
              <a:off x="6431132" y="2232681"/>
              <a:ext cx="144016" cy="7200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0" name="34 CuadroTexto"/>
            <p:cNvSpPr txBox="1"/>
            <p:nvPr/>
          </p:nvSpPr>
          <p:spPr>
            <a:xfrm>
              <a:off x="6615531" y="1938321"/>
              <a:ext cx="2199469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PENDIENTE</a:t>
              </a:r>
            </a:p>
          </p:txBody>
        </p:sp>
        <p:sp>
          <p:nvSpPr>
            <p:cNvPr id="31" name="12 Rectángulo"/>
            <p:cNvSpPr/>
            <p:nvPr/>
          </p:nvSpPr>
          <p:spPr>
            <a:xfrm>
              <a:off x="6444208" y="1737955"/>
              <a:ext cx="144016" cy="7200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371917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68353" y="388146"/>
            <a:ext cx="3559757" cy="1126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Avance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Corporación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</a:p>
          <a:p>
            <a:pPr>
              <a:lnSpc>
                <a:spcPct val="70000"/>
              </a:lnSpc>
            </a:pP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Social</a:t>
            </a:r>
          </a:p>
          <a:p>
            <a:pPr>
              <a:lnSpc>
                <a:spcPct val="70000"/>
              </a:lnSpc>
            </a:pP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de Cundinamarca</a:t>
            </a:r>
          </a:p>
        </p:txBody>
      </p:sp>
      <p:sp>
        <p:nvSpPr>
          <p:cNvPr id="29" name="Título 1"/>
          <p:cNvSpPr txBox="1">
            <a:spLocks/>
          </p:cNvSpPr>
          <p:nvPr/>
        </p:nvSpPr>
        <p:spPr bwMode="auto">
          <a:xfrm>
            <a:off x="432015" y="1756704"/>
            <a:ext cx="2209731" cy="288032"/>
          </a:xfrm>
          <a:prstGeom prst="rect">
            <a:avLst/>
          </a:prstGeom>
          <a:solidFill>
            <a:srgbClr val="FFE26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1400" b="1" dirty="0" smtClean="0">
                <a:solidFill>
                  <a:schemeClr val="tx1"/>
                </a:solidFill>
              </a:rPr>
              <a:t>AVANCE FISICO ENTIDAD</a:t>
            </a:r>
            <a:endParaRPr lang="es-CO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34" name="Tabla 33"/>
          <p:cNvGraphicFramePr>
            <a:graphicFrameLocks noGrp="1"/>
          </p:cNvGraphicFramePr>
          <p:nvPr>
            <p:extLst/>
          </p:nvPr>
        </p:nvGraphicFramePr>
        <p:xfrm>
          <a:off x="4416141" y="4844536"/>
          <a:ext cx="1247278" cy="5898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3639"/>
                <a:gridCol w="623639"/>
              </a:tblGrid>
              <a:tr h="149761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N° METAS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007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A2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338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669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0" name="Gráfico 19"/>
          <p:cNvGraphicFramePr>
            <a:graphicFrameLocks/>
          </p:cNvGraphicFramePr>
          <p:nvPr>
            <p:extLst/>
          </p:nvPr>
        </p:nvGraphicFramePr>
        <p:xfrm>
          <a:off x="4246778" y="2044736"/>
          <a:ext cx="4182847" cy="2295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Gráfico 20"/>
          <p:cNvGraphicFramePr>
            <a:graphicFrameLocks/>
          </p:cNvGraphicFramePr>
          <p:nvPr>
            <p:extLst/>
          </p:nvPr>
        </p:nvGraphicFramePr>
        <p:xfrm>
          <a:off x="432015" y="2333624"/>
          <a:ext cx="3481388" cy="2257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ítulo 1"/>
          <p:cNvSpPr txBox="1">
            <a:spLocks/>
          </p:cNvSpPr>
          <p:nvPr/>
        </p:nvSpPr>
        <p:spPr bwMode="auto">
          <a:xfrm>
            <a:off x="4563882" y="203480"/>
            <a:ext cx="4373411" cy="644245"/>
          </a:xfrm>
          <a:prstGeom prst="rect">
            <a:avLst/>
          </a:prstGeom>
          <a:solidFill>
            <a:srgbClr val="FFD62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1400" b="1" dirty="0" smtClean="0">
                <a:solidFill>
                  <a:schemeClr val="tx1"/>
                </a:solidFill>
              </a:rPr>
              <a:t>AVANCE FISICO ACUMULADO  x  META  </a:t>
            </a:r>
          </a:p>
          <a:p>
            <a:pPr algn="ctr"/>
            <a:r>
              <a:rPr lang="es-CO" sz="1400" dirty="0" smtClean="0">
                <a:solidFill>
                  <a:schemeClr val="tx1"/>
                </a:solidFill>
              </a:rPr>
              <a:t>CORTE 30 DE JUNIO 2015</a:t>
            </a:r>
            <a:endParaRPr lang="es-CO" sz="1400" dirty="0">
              <a:solidFill>
                <a:schemeClr val="tx1"/>
              </a:solidFill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0" y="5573528"/>
            <a:ext cx="1082453" cy="1072727"/>
          </a:xfrm>
          <a:prstGeom prst="rect">
            <a:avLst/>
          </a:prstGeom>
        </p:spPr>
      </p:pic>
      <p:grpSp>
        <p:nvGrpSpPr>
          <p:cNvPr id="18" name="Grupo 5"/>
          <p:cNvGrpSpPr/>
          <p:nvPr/>
        </p:nvGrpSpPr>
        <p:grpSpPr>
          <a:xfrm>
            <a:off x="1815709" y="4843939"/>
            <a:ext cx="2599589" cy="694112"/>
            <a:chOff x="6431132" y="1602181"/>
            <a:chExt cx="2707396" cy="820916"/>
          </a:xfrm>
        </p:grpSpPr>
        <p:sp>
          <p:nvSpPr>
            <p:cNvPr id="19" name="28 CuadroTexto"/>
            <p:cNvSpPr txBox="1"/>
            <p:nvPr/>
          </p:nvSpPr>
          <p:spPr>
            <a:xfrm>
              <a:off x="6621003" y="1602181"/>
              <a:ext cx="1983445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Programado CUATRIENIO</a:t>
              </a:r>
            </a:p>
          </p:txBody>
        </p:sp>
        <p:sp>
          <p:nvSpPr>
            <p:cNvPr id="24" name="29 Rectángulo"/>
            <p:cNvSpPr/>
            <p:nvPr/>
          </p:nvSpPr>
          <p:spPr>
            <a:xfrm>
              <a:off x="6444208" y="1896251"/>
              <a:ext cx="144016" cy="72008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5" name="30 CuadroTexto"/>
            <p:cNvSpPr txBox="1"/>
            <p:nvPr/>
          </p:nvSpPr>
          <p:spPr>
            <a:xfrm>
              <a:off x="6621003" y="1777554"/>
              <a:ext cx="1767420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POSITIVA</a:t>
              </a:r>
            </a:p>
          </p:txBody>
        </p:sp>
        <p:sp>
          <p:nvSpPr>
            <p:cNvPr id="26" name="31 Rectángulo"/>
            <p:cNvSpPr/>
            <p:nvPr/>
          </p:nvSpPr>
          <p:spPr>
            <a:xfrm>
              <a:off x="6444208" y="2063121"/>
              <a:ext cx="144016" cy="7200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32 CuadroTexto"/>
            <p:cNvSpPr txBox="1"/>
            <p:nvPr/>
          </p:nvSpPr>
          <p:spPr>
            <a:xfrm>
              <a:off x="6615531" y="2113695"/>
              <a:ext cx="2522997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REZAGADA</a:t>
              </a:r>
              <a:endParaRPr lang="es-CO" sz="1200" dirty="0" smtClean="0"/>
            </a:p>
          </p:txBody>
        </p:sp>
        <p:sp>
          <p:nvSpPr>
            <p:cNvPr id="28" name="33 Rectángulo"/>
            <p:cNvSpPr/>
            <p:nvPr/>
          </p:nvSpPr>
          <p:spPr>
            <a:xfrm>
              <a:off x="6431132" y="2232681"/>
              <a:ext cx="144016" cy="7200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0" name="34 CuadroTexto"/>
            <p:cNvSpPr txBox="1"/>
            <p:nvPr/>
          </p:nvSpPr>
          <p:spPr>
            <a:xfrm>
              <a:off x="6615531" y="1938321"/>
              <a:ext cx="2199469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PENDIENTE</a:t>
              </a:r>
            </a:p>
          </p:txBody>
        </p:sp>
        <p:sp>
          <p:nvSpPr>
            <p:cNvPr id="33" name="12 Rectángulo"/>
            <p:cNvSpPr/>
            <p:nvPr/>
          </p:nvSpPr>
          <p:spPr>
            <a:xfrm>
              <a:off x="6444208" y="1737955"/>
              <a:ext cx="144016" cy="7200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26580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68353" y="388146"/>
            <a:ext cx="4087145" cy="781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Avance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Beneficencia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de </a:t>
            </a:r>
          </a:p>
          <a:p>
            <a:pPr>
              <a:lnSpc>
                <a:spcPct val="70000"/>
              </a:lnSpc>
            </a:pP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Cundinamarca</a:t>
            </a:r>
          </a:p>
        </p:txBody>
      </p:sp>
      <p:sp>
        <p:nvSpPr>
          <p:cNvPr id="29" name="Título 1"/>
          <p:cNvSpPr txBox="1">
            <a:spLocks/>
          </p:cNvSpPr>
          <p:nvPr/>
        </p:nvSpPr>
        <p:spPr bwMode="auto">
          <a:xfrm>
            <a:off x="432015" y="1546477"/>
            <a:ext cx="2209731" cy="288032"/>
          </a:xfrm>
          <a:prstGeom prst="rect">
            <a:avLst/>
          </a:prstGeom>
          <a:solidFill>
            <a:srgbClr val="FFE26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1400" b="1" dirty="0" smtClean="0">
                <a:solidFill>
                  <a:schemeClr val="tx1"/>
                </a:solidFill>
              </a:rPr>
              <a:t>AVANCE FISICO ENTIDAD</a:t>
            </a:r>
            <a:endParaRPr lang="es-CO" sz="1400" b="1" dirty="0">
              <a:solidFill>
                <a:schemeClr val="tx1"/>
              </a:solidFill>
            </a:endParaRPr>
          </a:p>
        </p:txBody>
      </p:sp>
      <p:sp>
        <p:nvSpPr>
          <p:cNvPr id="22" name="Título 1"/>
          <p:cNvSpPr txBox="1">
            <a:spLocks/>
          </p:cNvSpPr>
          <p:nvPr/>
        </p:nvSpPr>
        <p:spPr bwMode="auto">
          <a:xfrm>
            <a:off x="4563882" y="203480"/>
            <a:ext cx="4373411" cy="644245"/>
          </a:xfrm>
          <a:prstGeom prst="rect">
            <a:avLst/>
          </a:prstGeom>
          <a:solidFill>
            <a:srgbClr val="FFD62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1400" b="1" dirty="0" smtClean="0">
                <a:solidFill>
                  <a:schemeClr val="tx1"/>
                </a:solidFill>
              </a:rPr>
              <a:t>AVANCE FISICO ACUMULADO  x  META  </a:t>
            </a:r>
          </a:p>
          <a:p>
            <a:pPr algn="ctr"/>
            <a:r>
              <a:rPr lang="es-CO" sz="1400" dirty="0" smtClean="0">
                <a:solidFill>
                  <a:schemeClr val="tx1"/>
                </a:solidFill>
              </a:rPr>
              <a:t>CORTE 30 DE JUNIO 2015</a:t>
            </a:r>
            <a:endParaRPr lang="es-CO" sz="1400" dirty="0">
              <a:solidFill>
                <a:schemeClr val="tx1"/>
              </a:solidFill>
            </a:endParaRPr>
          </a:p>
        </p:txBody>
      </p:sp>
      <p:graphicFrame>
        <p:nvGraphicFramePr>
          <p:cNvPr id="23" name="Gráfico 22"/>
          <p:cNvGraphicFramePr>
            <a:graphicFrameLocks/>
          </p:cNvGraphicFramePr>
          <p:nvPr>
            <p:extLst/>
          </p:nvPr>
        </p:nvGraphicFramePr>
        <p:xfrm>
          <a:off x="672713" y="2112576"/>
          <a:ext cx="3373101" cy="2447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" name="Imagen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0" y="5573528"/>
            <a:ext cx="1082453" cy="1072727"/>
          </a:xfrm>
          <a:prstGeom prst="rect">
            <a:avLst/>
          </a:prstGeom>
        </p:spPr>
      </p:pic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4058932"/>
              </p:ext>
            </p:extLst>
          </p:nvPr>
        </p:nvGraphicFramePr>
        <p:xfrm>
          <a:off x="4563882" y="1573636"/>
          <a:ext cx="3819627" cy="2987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9074608"/>
              </p:ext>
            </p:extLst>
          </p:nvPr>
        </p:nvGraphicFramePr>
        <p:xfrm>
          <a:off x="672713" y="2112576"/>
          <a:ext cx="3093530" cy="2233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467876"/>
              </p:ext>
            </p:extLst>
          </p:nvPr>
        </p:nvGraphicFramePr>
        <p:xfrm>
          <a:off x="4355498" y="5000946"/>
          <a:ext cx="1258432" cy="685800"/>
        </p:xfrm>
        <a:graphic>
          <a:graphicData uri="http://schemas.openxmlformats.org/drawingml/2006/table">
            <a:tbl>
              <a:tblPr/>
              <a:tblGrid>
                <a:gridCol w="629216"/>
                <a:gridCol w="629216"/>
              </a:tblGrid>
              <a:tr h="17145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 METAS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2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5" name="Grupo 5"/>
          <p:cNvGrpSpPr/>
          <p:nvPr/>
        </p:nvGrpSpPr>
        <p:grpSpPr>
          <a:xfrm>
            <a:off x="1815709" y="4987308"/>
            <a:ext cx="2599589" cy="694112"/>
            <a:chOff x="6431132" y="1602181"/>
            <a:chExt cx="2707396" cy="820916"/>
          </a:xfrm>
        </p:grpSpPr>
        <p:sp>
          <p:nvSpPr>
            <p:cNvPr id="26" name="28 CuadroTexto"/>
            <p:cNvSpPr txBox="1"/>
            <p:nvPr/>
          </p:nvSpPr>
          <p:spPr>
            <a:xfrm>
              <a:off x="6621003" y="1602181"/>
              <a:ext cx="1983445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Programado CUATRIENIO</a:t>
              </a:r>
            </a:p>
          </p:txBody>
        </p:sp>
        <p:sp>
          <p:nvSpPr>
            <p:cNvPr id="27" name="29 Rectángulo"/>
            <p:cNvSpPr/>
            <p:nvPr/>
          </p:nvSpPr>
          <p:spPr>
            <a:xfrm>
              <a:off x="6444208" y="1896251"/>
              <a:ext cx="144016" cy="72008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8" name="30 CuadroTexto"/>
            <p:cNvSpPr txBox="1"/>
            <p:nvPr/>
          </p:nvSpPr>
          <p:spPr>
            <a:xfrm>
              <a:off x="6621003" y="1777554"/>
              <a:ext cx="1767420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POSITIVA</a:t>
              </a:r>
            </a:p>
          </p:txBody>
        </p:sp>
        <p:sp>
          <p:nvSpPr>
            <p:cNvPr id="30" name="31 Rectángulo"/>
            <p:cNvSpPr/>
            <p:nvPr/>
          </p:nvSpPr>
          <p:spPr>
            <a:xfrm>
              <a:off x="6444208" y="2063121"/>
              <a:ext cx="144016" cy="7200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1" name="32 CuadroTexto"/>
            <p:cNvSpPr txBox="1"/>
            <p:nvPr/>
          </p:nvSpPr>
          <p:spPr>
            <a:xfrm>
              <a:off x="6615531" y="2113695"/>
              <a:ext cx="2522997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REZAGADA</a:t>
              </a:r>
              <a:endParaRPr lang="es-CO" sz="1200" dirty="0" smtClean="0"/>
            </a:p>
          </p:txBody>
        </p:sp>
        <p:sp>
          <p:nvSpPr>
            <p:cNvPr id="32" name="33 Rectángulo"/>
            <p:cNvSpPr/>
            <p:nvPr/>
          </p:nvSpPr>
          <p:spPr>
            <a:xfrm>
              <a:off x="6431132" y="2232681"/>
              <a:ext cx="144016" cy="7200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3" name="34 CuadroTexto"/>
            <p:cNvSpPr txBox="1"/>
            <p:nvPr/>
          </p:nvSpPr>
          <p:spPr>
            <a:xfrm>
              <a:off x="6615531" y="1938321"/>
              <a:ext cx="2199469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PENDIENTE</a:t>
              </a:r>
            </a:p>
          </p:txBody>
        </p:sp>
        <p:sp>
          <p:nvSpPr>
            <p:cNvPr id="44" name="12 Rectángulo"/>
            <p:cNvSpPr/>
            <p:nvPr/>
          </p:nvSpPr>
          <p:spPr>
            <a:xfrm>
              <a:off x="6444208" y="1737955"/>
              <a:ext cx="144016" cy="7200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378221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/>
          </p:nvPr>
        </p:nvGraphicFramePr>
        <p:xfrm>
          <a:off x="773230" y="1639596"/>
          <a:ext cx="2629459" cy="1390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ítulo 1"/>
          <p:cNvSpPr txBox="1">
            <a:spLocks/>
          </p:cNvSpPr>
          <p:nvPr/>
        </p:nvSpPr>
        <p:spPr bwMode="auto">
          <a:xfrm>
            <a:off x="370563" y="158140"/>
            <a:ext cx="7632700" cy="7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s-CO" sz="2400" b="1" spc="-300" dirty="0">
                <a:solidFill>
                  <a:schemeClr val="tx2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OBJETIVO 1: DESARROLLO INTEGRAL </a:t>
            </a:r>
          </a:p>
          <a:p>
            <a:r>
              <a:rPr lang="es-CO" sz="24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                                 DEL </a:t>
            </a:r>
            <a:r>
              <a:rPr lang="es-CO" sz="2400" b="1" spc="-300" dirty="0">
                <a:solidFill>
                  <a:schemeClr val="tx2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SER HUMANO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252868" y="998620"/>
            <a:ext cx="6624736" cy="354012"/>
          </a:xfrm>
          <a:prstGeom prst="rect">
            <a:avLst/>
          </a:prstGeom>
          <a:solidFill>
            <a:srgbClr val="FFE05D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2000" b="1" dirty="0" smtClean="0">
                <a:solidFill>
                  <a:schemeClr val="tx1"/>
                </a:solidFill>
              </a:rPr>
              <a:t>AVANCE FISICO ACUMULADO x PROGRAMAS 2012 - 2015</a:t>
            </a:r>
            <a:endParaRPr lang="es-CO" sz="2000" b="1" dirty="0">
              <a:solidFill>
                <a:schemeClr val="tx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948873" y="143969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/>
              <a:t>CONSOLIDADO OBJ 1</a:t>
            </a:r>
            <a:endParaRPr lang="es-CO" sz="1200" b="1" dirty="0"/>
          </a:p>
        </p:txBody>
      </p:sp>
      <p:sp>
        <p:nvSpPr>
          <p:cNvPr id="6" name="8 Llamada con línea 2"/>
          <p:cNvSpPr/>
          <p:nvPr/>
        </p:nvSpPr>
        <p:spPr>
          <a:xfrm rot="21064345">
            <a:off x="2037326" y="1905606"/>
            <a:ext cx="474588" cy="19788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5884"/>
              <a:gd name="adj6" fmla="val -26016"/>
            </a:avLst>
          </a:prstGeom>
          <a:solidFill>
            <a:schemeClr val="bg1"/>
          </a:solidFill>
          <a:ln>
            <a:solidFill>
              <a:srgbClr val="FFAF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900" b="1" dirty="0" smtClean="0">
                <a:solidFill>
                  <a:srgbClr val="FF0000"/>
                </a:solidFill>
              </a:rPr>
              <a:t>82,8%</a:t>
            </a:r>
            <a:endParaRPr lang="es-CO" sz="11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213881" y="2851682"/>
            <a:ext cx="19119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 smtClean="0"/>
              <a:t>CUATRIENIO      -      2015</a:t>
            </a:r>
            <a:endParaRPr lang="es-CO" sz="1100" b="1" dirty="0"/>
          </a:p>
        </p:txBody>
      </p:sp>
      <p:sp>
        <p:nvSpPr>
          <p:cNvPr id="8" name="8 Llamada con línea 2"/>
          <p:cNvSpPr/>
          <p:nvPr/>
        </p:nvSpPr>
        <p:spPr>
          <a:xfrm rot="21064345">
            <a:off x="2888514" y="2268720"/>
            <a:ext cx="474588" cy="19788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5884"/>
              <a:gd name="adj6" fmla="val -26016"/>
            </a:avLst>
          </a:prstGeom>
          <a:solidFill>
            <a:schemeClr val="bg1"/>
          </a:solidFill>
          <a:ln>
            <a:solidFill>
              <a:srgbClr val="FFAF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900" b="1" dirty="0" smtClean="0">
                <a:solidFill>
                  <a:srgbClr val="FF0000"/>
                </a:solidFill>
              </a:rPr>
              <a:t>63%</a:t>
            </a:r>
            <a:endParaRPr lang="es-CO" sz="1100" b="1" dirty="0">
              <a:solidFill>
                <a:srgbClr val="FF0000"/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5436376" y="2139116"/>
            <a:ext cx="2218100" cy="646331"/>
            <a:chOff x="6925900" y="4638422"/>
            <a:chExt cx="2218100" cy="646331"/>
          </a:xfrm>
        </p:grpSpPr>
        <p:sp>
          <p:nvSpPr>
            <p:cNvPr id="10" name="Rectángulo 9"/>
            <p:cNvSpPr/>
            <p:nvPr/>
          </p:nvSpPr>
          <p:spPr>
            <a:xfrm>
              <a:off x="6925900" y="4689695"/>
              <a:ext cx="162962" cy="13580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6925900" y="4869255"/>
              <a:ext cx="162962" cy="13580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6925900" y="5062396"/>
              <a:ext cx="162962" cy="13580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7070756" y="4638422"/>
              <a:ext cx="20732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dirty="0" smtClean="0"/>
                <a:t>Programado Cuatrienio</a:t>
              </a:r>
            </a:p>
            <a:p>
              <a:r>
                <a:rPr lang="es-CO" sz="1200" dirty="0" smtClean="0"/>
                <a:t>Programado 2015</a:t>
              </a:r>
            </a:p>
            <a:p>
              <a:r>
                <a:rPr lang="es-CO" sz="1200" dirty="0" smtClean="0"/>
                <a:t>Ejecución</a:t>
              </a:r>
              <a:endParaRPr lang="es-CO" sz="1200" dirty="0"/>
            </a:p>
          </p:txBody>
        </p:sp>
      </p:grp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40171"/>
              </p:ext>
            </p:extLst>
          </p:nvPr>
        </p:nvGraphicFramePr>
        <p:xfrm>
          <a:off x="52917" y="3333750"/>
          <a:ext cx="9091083" cy="2867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4539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8946460"/>
              </p:ext>
            </p:extLst>
          </p:nvPr>
        </p:nvGraphicFramePr>
        <p:xfrm>
          <a:off x="513673" y="1434920"/>
          <a:ext cx="3005335" cy="1718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ítulo 1"/>
          <p:cNvSpPr txBox="1">
            <a:spLocks/>
          </p:cNvSpPr>
          <p:nvPr/>
        </p:nvSpPr>
        <p:spPr bwMode="auto">
          <a:xfrm>
            <a:off x="370563" y="296685"/>
            <a:ext cx="7632700" cy="7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s-CO" sz="2400" b="1" spc="-300" dirty="0">
                <a:solidFill>
                  <a:schemeClr val="tx2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OBJETIVO 2: RURALIDAD Y SOSTENIBILIDAD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252868" y="998620"/>
            <a:ext cx="6624736" cy="354012"/>
          </a:xfrm>
          <a:prstGeom prst="rect">
            <a:avLst/>
          </a:prstGeom>
          <a:solidFill>
            <a:srgbClr val="FFE05D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2000" b="1" dirty="0" smtClean="0">
                <a:solidFill>
                  <a:schemeClr val="tx1"/>
                </a:solidFill>
              </a:rPr>
              <a:t>AVANCE FISICO ACUMULADO x PROGRAMAS 2012 - 2015</a:t>
            </a:r>
            <a:endParaRPr lang="es-CO" sz="2000" b="1" dirty="0">
              <a:solidFill>
                <a:schemeClr val="tx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948873" y="143969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/>
              <a:t>CONSOLIDADO OBJ 2</a:t>
            </a:r>
            <a:endParaRPr lang="es-CO" sz="1200" b="1" dirty="0"/>
          </a:p>
        </p:txBody>
      </p:sp>
      <p:sp>
        <p:nvSpPr>
          <p:cNvPr id="6" name="8 Llamada con línea 2"/>
          <p:cNvSpPr/>
          <p:nvPr/>
        </p:nvSpPr>
        <p:spPr>
          <a:xfrm rot="21064345">
            <a:off x="1856350" y="1763379"/>
            <a:ext cx="474588" cy="19788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1129"/>
              <a:gd name="adj6" fmla="val -25705"/>
            </a:avLst>
          </a:prstGeom>
          <a:solidFill>
            <a:schemeClr val="bg1"/>
          </a:solidFill>
          <a:ln>
            <a:solidFill>
              <a:srgbClr val="FFAF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900" b="1" dirty="0" smtClean="0">
                <a:solidFill>
                  <a:srgbClr val="FF0000"/>
                </a:solidFill>
              </a:rPr>
              <a:t>82%</a:t>
            </a:r>
            <a:endParaRPr lang="es-CO" sz="11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213881" y="2906492"/>
            <a:ext cx="19119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 smtClean="0"/>
              <a:t>CUATRIENIO      -      2015</a:t>
            </a:r>
            <a:endParaRPr lang="es-CO" sz="1100" b="1" dirty="0"/>
          </a:p>
        </p:txBody>
      </p:sp>
      <p:sp>
        <p:nvSpPr>
          <p:cNvPr id="8" name="8 Llamada con línea 2"/>
          <p:cNvSpPr/>
          <p:nvPr/>
        </p:nvSpPr>
        <p:spPr>
          <a:xfrm rot="21064345">
            <a:off x="2888514" y="2253586"/>
            <a:ext cx="474588" cy="19788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5884"/>
              <a:gd name="adj6" fmla="val -26016"/>
            </a:avLst>
          </a:prstGeom>
          <a:solidFill>
            <a:schemeClr val="bg1"/>
          </a:solidFill>
          <a:ln>
            <a:solidFill>
              <a:srgbClr val="FFAF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900" b="1" dirty="0" smtClean="0">
                <a:solidFill>
                  <a:srgbClr val="FF0000"/>
                </a:solidFill>
              </a:rPr>
              <a:t>70%</a:t>
            </a:r>
            <a:endParaRPr lang="es-CO" sz="1100" b="1" dirty="0">
              <a:solidFill>
                <a:srgbClr val="FF0000"/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5436376" y="1894793"/>
            <a:ext cx="2218100" cy="646331"/>
            <a:chOff x="6925900" y="4638422"/>
            <a:chExt cx="2218100" cy="646331"/>
          </a:xfrm>
        </p:grpSpPr>
        <p:sp>
          <p:nvSpPr>
            <p:cNvPr id="10" name="Rectángulo 9"/>
            <p:cNvSpPr/>
            <p:nvPr/>
          </p:nvSpPr>
          <p:spPr>
            <a:xfrm>
              <a:off x="6925900" y="4689695"/>
              <a:ext cx="162962" cy="13580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6925900" y="4869255"/>
              <a:ext cx="162962" cy="13580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6925900" y="5062396"/>
              <a:ext cx="162962" cy="13580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7070756" y="4638422"/>
              <a:ext cx="20732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dirty="0" smtClean="0"/>
                <a:t>Programado Cuatrienio</a:t>
              </a:r>
            </a:p>
            <a:p>
              <a:r>
                <a:rPr lang="es-CO" sz="1200" dirty="0" smtClean="0"/>
                <a:t>Programado 2015</a:t>
              </a:r>
            </a:p>
            <a:p>
              <a:r>
                <a:rPr lang="es-CO" sz="1200" dirty="0" smtClean="0"/>
                <a:t>Ejecución</a:t>
              </a:r>
              <a:endParaRPr lang="es-CO" sz="1200" dirty="0"/>
            </a:p>
          </p:txBody>
        </p:sp>
      </p:grp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0594930"/>
              </p:ext>
            </p:extLst>
          </p:nvPr>
        </p:nvGraphicFramePr>
        <p:xfrm>
          <a:off x="0" y="3385996"/>
          <a:ext cx="9144000" cy="2643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4335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4665748"/>
              </p:ext>
            </p:extLst>
          </p:nvPr>
        </p:nvGraphicFramePr>
        <p:xfrm>
          <a:off x="594414" y="1642417"/>
          <a:ext cx="3273759" cy="1625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ítulo 1"/>
          <p:cNvSpPr txBox="1">
            <a:spLocks/>
          </p:cNvSpPr>
          <p:nvPr/>
        </p:nvSpPr>
        <p:spPr bwMode="auto">
          <a:xfrm>
            <a:off x="370563" y="296685"/>
            <a:ext cx="6048344" cy="7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s-CO" sz="2400" b="1" spc="-300" dirty="0">
                <a:solidFill>
                  <a:schemeClr val="tx2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OBJETIVO 3: COMPETITIVIDAD, INNOVACION, MOVILIDAD Y REGION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252868" y="998620"/>
            <a:ext cx="6624736" cy="354012"/>
          </a:xfrm>
          <a:prstGeom prst="rect">
            <a:avLst/>
          </a:prstGeom>
          <a:solidFill>
            <a:srgbClr val="FFE05D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2000" b="1" dirty="0" smtClean="0">
                <a:solidFill>
                  <a:schemeClr val="tx1"/>
                </a:solidFill>
              </a:rPr>
              <a:t>AVANCE FISICO ACUMULADO x PROGRAMAS 2012 - 2015</a:t>
            </a:r>
            <a:endParaRPr lang="es-CO" sz="2000" b="1" dirty="0">
              <a:solidFill>
                <a:schemeClr val="tx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522145" y="1345437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/>
              <a:t>CONSOLIDADO OBJ 3</a:t>
            </a:r>
            <a:endParaRPr lang="es-CO" sz="1200" b="1" dirty="0"/>
          </a:p>
        </p:txBody>
      </p:sp>
      <p:sp>
        <p:nvSpPr>
          <p:cNvPr id="6" name="8 Llamada con línea 2"/>
          <p:cNvSpPr/>
          <p:nvPr/>
        </p:nvSpPr>
        <p:spPr>
          <a:xfrm rot="21064345">
            <a:off x="2178345" y="1978844"/>
            <a:ext cx="474588" cy="19788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5884"/>
              <a:gd name="adj6" fmla="val -26016"/>
            </a:avLst>
          </a:prstGeom>
          <a:solidFill>
            <a:schemeClr val="bg1"/>
          </a:solidFill>
          <a:ln>
            <a:solidFill>
              <a:srgbClr val="FFAF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900" b="1" dirty="0" smtClean="0">
                <a:solidFill>
                  <a:srgbClr val="FF0000"/>
                </a:solidFill>
              </a:rPr>
              <a:t>83,5%</a:t>
            </a:r>
            <a:endParaRPr lang="es-CO" sz="11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459675" y="3072743"/>
            <a:ext cx="19119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 smtClean="0"/>
              <a:t>CUATRIENIO      -      2015</a:t>
            </a:r>
            <a:endParaRPr lang="es-CO" sz="1100" b="1" dirty="0"/>
          </a:p>
        </p:txBody>
      </p:sp>
      <p:sp>
        <p:nvSpPr>
          <p:cNvPr id="8" name="8 Llamada con línea 2"/>
          <p:cNvSpPr/>
          <p:nvPr/>
        </p:nvSpPr>
        <p:spPr>
          <a:xfrm rot="21064345">
            <a:off x="3261074" y="2490867"/>
            <a:ext cx="474588" cy="19788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5884"/>
              <a:gd name="adj6" fmla="val -26016"/>
            </a:avLst>
          </a:prstGeom>
          <a:solidFill>
            <a:schemeClr val="bg1"/>
          </a:solidFill>
          <a:ln>
            <a:solidFill>
              <a:srgbClr val="FFAF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900" b="1" dirty="0" smtClean="0">
                <a:solidFill>
                  <a:srgbClr val="FF0000"/>
                </a:solidFill>
              </a:rPr>
              <a:t>42%</a:t>
            </a:r>
            <a:endParaRPr lang="es-CO" sz="1100" b="1" dirty="0">
              <a:solidFill>
                <a:srgbClr val="FF0000"/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5436376" y="1745266"/>
            <a:ext cx="2218100" cy="646331"/>
            <a:chOff x="6925900" y="4638422"/>
            <a:chExt cx="2218100" cy="646331"/>
          </a:xfrm>
        </p:grpSpPr>
        <p:sp>
          <p:nvSpPr>
            <p:cNvPr id="10" name="Rectángulo 9"/>
            <p:cNvSpPr/>
            <p:nvPr/>
          </p:nvSpPr>
          <p:spPr>
            <a:xfrm>
              <a:off x="6925900" y="4689695"/>
              <a:ext cx="162962" cy="13580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6925900" y="4869255"/>
              <a:ext cx="162962" cy="13580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6925900" y="5062396"/>
              <a:ext cx="162962" cy="13580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7070756" y="4638422"/>
              <a:ext cx="20732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dirty="0" smtClean="0"/>
                <a:t>Programado Cuatrienio</a:t>
              </a:r>
            </a:p>
            <a:p>
              <a:r>
                <a:rPr lang="es-CO" sz="1200" dirty="0" smtClean="0"/>
                <a:t>Programado 2015</a:t>
              </a:r>
            </a:p>
            <a:p>
              <a:r>
                <a:rPr lang="es-CO" sz="1200" dirty="0" smtClean="0"/>
                <a:t>Ejecución</a:t>
              </a:r>
              <a:endParaRPr lang="es-CO" sz="1200" dirty="0"/>
            </a:p>
          </p:txBody>
        </p:sp>
      </p:grp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5542178"/>
              </p:ext>
            </p:extLst>
          </p:nvPr>
        </p:nvGraphicFramePr>
        <p:xfrm>
          <a:off x="0" y="3334353"/>
          <a:ext cx="9225481" cy="2299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1438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auto">
          <a:xfrm>
            <a:off x="370563" y="296685"/>
            <a:ext cx="7632700" cy="7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s-CO" sz="2400" b="1" spc="-300" dirty="0">
                <a:solidFill>
                  <a:schemeClr val="tx2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OBJETIVO 4: FORTALECIMIENTO INSTITUCIONAL </a:t>
            </a:r>
          </a:p>
          <a:p>
            <a:r>
              <a:rPr lang="es-CO" sz="2400" b="1" spc="-300" dirty="0">
                <a:solidFill>
                  <a:schemeClr val="tx2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PARA GENERAR VALOR DE LO </a:t>
            </a:r>
            <a:r>
              <a:rPr lang="es-CO" sz="24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PÚBLICO</a:t>
            </a:r>
            <a:endParaRPr lang="es-CO" sz="2400" b="1" spc="-300" dirty="0">
              <a:solidFill>
                <a:schemeClr val="tx2">
                  <a:lumMod val="75000"/>
                </a:schemeClr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252868" y="998620"/>
            <a:ext cx="6624736" cy="354012"/>
          </a:xfrm>
          <a:prstGeom prst="rect">
            <a:avLst/>
          </a:prstGeom>
          <a:solidFill>
            <a:srgbClr val="FFE05D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2000" b="1" dirty="0" smtClean="0">
                <a:solidFill>
                  <a:schemeClr val="tx1"/>
                </a:solidFill>
              </a:rPr>
              <a:t>AVANCE FISICO ACUMULADO x PROGRAMAS 2012 - 2015</a:t>
            </a:r>
            <a:endParaRPr lang="es-CO" sz="2000" b="1" dirty="0">
              <a:solidFill>
                <a:schemeClr val="tx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216320" y="1445825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/>
              <a:t>CONSOLIDADO OBJ 4</a:t>
            </a:r>
            <a:endParaRPr lang="es-CO" sz="12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1213881" y="2851682"/>
            <a:ext cx="19119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 smtClean="0"/>
              <a:t>CUATRIENIO      -      2015</a:t>
            </a:r>
            <a:endParaRPr lang="es-CO" sz="1100" b="1" dirty="0"/>
          </a:p>
        </p:txBody>
      </p:sp>
      <p:grpSp>
        <p:nvGrpSpPr>
          <p:cNvPr id="16" name="Grupo 15"/>
          <p:cNvGrpSpPr/>
          <p:nvPr/>
        </p:nvGrpSpPr>
        <p:grpSpPr>
          <a:xfrm>
            <a:off x="670163" y="1798277"/>
            <a:ext cx="2867676" cy="1414947"/>
            <a:chOff x="670163" y="1618717"/>
            <a:chExt cx="2867676" cy="1414947"/>
          </a:xfrm>
        </p:grpSpPr>
        <p:graphicFrame>
          <p:nvGraphicFramePr>
            <p:cNvPr id="2" name="Gráfico 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06976434"/>
                </p:ext>
              </p:extLst>
            </p:nvPr>
          </p:nvGraphicFramePr>
          <p:xfrm>
            <a:off x="670163" y="1618717"/>
            <a:ext cx="2867676" cy="14149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" name="8 Llamada con línea 2"/>
            <p:cNvSpPr/>
            <p:nvPr/>
          </p:nvSpPr>
          <p:spPr>
            <a:xfrm>
              <a:off x="2104001" y="1881628"/>
              <a:ext cx="474588" cy="197883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27671"/>
                <a:gd name="adj6" fmla="val -30053"/>
              </a:avLst>
            </a:prstGeom>
            <a:solidFill>
              <a:schemeClr val="bg1"/>
            </a:solidFill>
            <a:ln>
              <a:solidFill>
                <a:srgbClr val="FFAF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900" b="1" dirty="0" smtClean="0">
                  <a:solidFill>
                    <a:srgbClr val="FF0000"/>
                  </a:solidFill>
                </a:rPr>
                <a:t>88,8%</a:t>
              </a:r>
              <a:endParaRPr lang="es-CO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8 Llamada con línea 2"/>
            <p:cNvSpPr/>
            <p:nvPr/>
          </p:nvSpPr>
          <p:spPr>
            <a:xfrm>
              <a:off x="2888514" y="2287381"/>
              <a:ext cx="474588" cy="197883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209951"/>
                <a:gd name="adj6" fmla="val -13974"/>
              </a:avLst>
            </a:prstGeom>
            <a:solidFill>
              <a:schemeClr val="bg1"/>
            </a:solidFill>
            <a:ln>
              <a:solidFill>
                <a:srgbClr val="FFAF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900" b="1" dirty="0" smtClean="0">
                  <a:solidFill>
                    <a:srgbClr val="FF0000"/>
                  </a:solidFill>
                </a:rPr>
                <a:t>76%</a:t>
              </a:r>
              <a:endParaRPr lang="es-CO" sz="11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5436376" y="2139116"/>
            <a:ext cx="2218100" cy="646331"/>
            <a:chOff x="6925900" y="4638422"/>
            <a:chExt cx="2218100" cy="646331"/>
          </a:xfrm>
        </p:grpSpPr>
        <p:sp>
          <p:nvSpPr>
            <p:cNvPr id="10" name="Rectángulo 9"/>
            <p:cNvSpPr/>
            <p:nvPr/>
          </p:nvSpPr>
          <p:spPr>
            <a:xfrm>
              <a:off x="6925900" y="4689695"/>
              <a:ext cx="162962" cy="13580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6925900" y="4869255"/>
              <a:ext cx="162962" cy="13580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6925900" y="5062396"/>
              <a:ext cx="162962" cy="13580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7070756" y="4638422"/>
              <a:ext cx="20732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dirty="0" smtClean="0"/>
                <a:t>Programado Cuatrienio</a:t>
              </a:r>
            </a:p>
            <a:p>
              <a:r>
                <a:rPr lang="es-CO" sz="1200" dirty="0" smtClean="0"/>
                <a:t>Programado 2015</a:t>
              </a:r>
            </a:p>
            <a:p>
              <a:r>
                <a:rPr lang="es-CO" sz="1200" dirty="0" smtClean="0"/>
                <a:t>Ejecución</a:t>
              </a:r>
              <a:endParaRPr lang="es-CO" sz="1200" dirty="0"/>
            </a:p>
          </p:txBody>
        </p:sp>
      </p:grp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8005614"/>
              </p:ext>
            </p:extLst>
          </p:nvPr>
        </p:nvGraphicFramePr>
        <p:xfrm>
          <a:off x="-126747" y="3033664"/>
          <a:ext cx="9062518" cy="2934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8086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 bwMode="auto">
          <a:xfrm>
            <a:off x="414793" y="543802"/>
            <a:ext cx="4509632" cy="354012"/>
          </a:xfrm>
          <a:prstGeom prst="rect">
            <a:avLst/>
          </a:prstGeom>
          <a:solidFill>
            <a:srgbClr val="FFE05D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2000" b="1" dirty="0" smtClean="0">
                <a:solidFill>
                  <a:schemeClr val="tx1"/>
                </a:solidFill>
              </a:rPr>
              <a:t>SEMAFORIZACION DE METAS</a:t>
            </a:r>
            <a:endParaRPr lang="es-CO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735374"/>
              </p:ext>
            </p:extLst>
          </p:nvPr>
        </p:nvGraphicFramePr>
        <p:xfrm>
          <a:off x="1955549" y="1158858"/>
          <a:ext cx="4517680" cy="4928821"/>
        </p:xfrm>
        <a:graphic>
          <a:graphicData uri="http://schemas.openxmlformats.org/drawingml/2006/table">
            <a:tbl>
              <a:tblPr/>
              <a:tblGrid>
                <a:gridCol w="2492073"/>
                <a:gridCol w="383396"/>
                <a:gridCol w="501473"/>
                <a:gridCol w="543208"/>
                <a:gridCol w="597530"/>
              </a:tblGrid>
              <a:tr h="15240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ENTIDAD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AVANCE  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5240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60% 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(89%-60%)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90% 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5240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ROJO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AMARILLO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VERDE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52407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BENEFICENCIA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7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CORSOCUN / SERVICIOS CORPORATIVOS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7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EPC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7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ICCU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7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IDECUT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7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INDEPORTES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7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ACCION COMUNAL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7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VIVIENDA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7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SECRETARIA DE AGRICULTURA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7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SECRETARIA DE AMBIENTE 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7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SECRETARIA DE CIENCIA Y TECNOLOGÍA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7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SECRETARIA DE COMPETITIVIDAD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7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SECRETARIA DE COOPERACION 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7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SECRETARIA DE DESARROLLO SOCIAL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7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SECRETARIA DE EDUCACION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7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SECRETARIA DE FUNCION PUBLICA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7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SECRETARIA DE GENERAL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7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SECRETARIA DE GOBIERNO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7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SECRETARIA DE HACIENDA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7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SECRETARIA DE INTEGRACION REGIONAL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7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SECRETARIA DE LAS TICS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7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SECRETARIA DE MINAS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7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SECRETARIA DE MOVILIDAD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7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SECRETARIA DE PLANEACION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7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SECRETARIA DE PRENSA 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7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SECRETARIA DE SALUD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7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UAEGRDC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7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TOTALES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537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746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68353" y="388146"/>
            <a:ext cx="3620671" cy="788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Avance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Secretaría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de </a:t>
            </a:r>
          </a:p>
          <a:p>
            <a:pPr>
              <a:lnSpc>
                <a:spcPct val="70000"/>
              </a:lnSpc>
            </a:pP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Educación</a:t>
            </a:r>
            <a:endParaRPr lang="en-US" sz="3200" b="1" spc="-300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20" name="Grupo 5"/>
          <p:cNvGrpSpPr/>
          <p:nvPr/>
        </p:nvGrpSpPr>
        <p:grpSpPr>
          <a:xfrm>
            <a:off x="515915" y="4454199"/>
            <a:ext cx="2599589" cy="694112"/>
            <a:chOff x="6431132" y="1602181"/>
            <a:chExt cx="2707396" cy="820916"/>
          </a:xfrm>
        </p:grpSpPr>
        <p:sp>
          <p:nvSpPr>
            <p:cNvPr id="21" name="28 CuadroTexto"/>
            <p:cNvSpPr txBox="1"/>
            <p:nvPr/>
          </p:nvSpPr>
          <p:spPr>
            <a:xfrm>
              <a:off x="6621003" y="1602181"/>
              <a:ext cx="1983445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Programado CUATRIENIO</a:t>
              </a:r>
            </a:p>
          </p:txBody>
        </p:sp>
        <p:sp>
          <p:nvSpPr>
            <p:cNvPr id="22" name="29 Rectángulo"/>
            <p:cNvSpPr/>
            <p:nvPr/>
          </p:nvSpPr>
          <p:spPr>
            <a:xfrm>
              <a:off x="6444208" y="1896251"/>
              <a:ext cx="144016" cy="72008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3" name="30 CuadroTexto"/>
            <p:cNvSpPr txBox="1"/>
            <p:nvPr/>
          </p:nvSpPr>
          <p:spPr>
            <a:xfrm>
              <a:off x="6621003" y="1777554"/>
              <a:ext cx="1767420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POSITIVA</a:t>
              </a:r>
            </a:p>
          </p:txBody>
        </p:sp>
        <p:sp>
          <p:nvSpPr>
            <p:cNvPr id="24" name="31 Rectángulo"/>
            <p:cNvSpPr/>
            <p:nvPr/>
          </p:nvSpPr>
          <p:spPr>
            <a:xfrm>
              <a:off x="6444208" y="2063121"/>
              <a:ext cx="144016" cy="7200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5" name="32 CuadroTexto"/>
            <p:cNvSpPr txBox="1"/>
            <p:nvPr/>
          </p:nvSpPr>
          <p:spPr>
            <a:xfrm>
              <a:off x="6615531" y="2113695"/>
              <a:ext cx="2522997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REZAGADA</a:t>
              </a:r>
              <a:endParaRPr lang="es-CO" sz="1200" dirty="0" smtClean="0"/>
            </a:p>
          </p:txBody>
        </p:sp>
        <p:sp>
          <p:nvSpPr>
            <p:cNvPr id="26" name="33 Rectángulo"/>
            <p:cNvSpPr/>
            <p:nvPr/>
          </p:nvSpPr>
          <p:spPr>
            <a:xfrm>
              <a:off x="6431132" y="2232681"/>
              <a:ext cx="144016" cy="7200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34 CuadroTexto"/>
            <p:cNvSpPr txBox="1"/>
            <p:nvPr/>
          </p:nvSpPr>
          <p:spPr>
            <a:xfrm>
              <a:off x="6615531" y="1938321"/>
              <a:ext cx="2199469" cy="30940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CO" sz="1100" dirty="0" smtClean="0"/>
                <a:t>% Ejecución PENDIENTE</a:t>
              </a:r>
            </a:p>
          </p:txBody>
        </p:sp>
        <p:sp>
          <p:nvSpPr>
            <p:cNvPr id="28" name="12 Rectángulo"/>
            <p:cNvSpPr/>
            <p:nvPr/>
          </p:nvSpPr>
          <p:spPr>
            <a:xfrm>
              <a:off x="6444208" y="1737955"/>
              <a:ext cx="144016" cy="7200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9" name="Título 1"/>
          <p:cNvSpPr txBox="1">
            <a:spLocks/>
          </p:cNvSpPr>
          <p:nvPr/>
        </p:nvSpPr>
        <p:spPr bwMode="auto">
          <a:xfrm>
            <a:off x="973822" y="1458346"/>
            <a:ext cx="2209731" cy="288032"/>
          </a:xfrm>
          <a:prstGeom prst="rect">
            <a:avLst/>
          </a:prstGeom>
          <a:solidFill>
            <a:srgbClr val="FFE26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1400" b="1" dirty="0" smtClean="0">
                <a:solidFill>
                  <a:schemeClr val="tx1"/>
                </a:solidFill>
              </a:rPr>
              <a:t>AVANCE FISICO ENTIDAD</a:t>
            </a:r>
            <a:endParaRPr lang="es-CO" sz="1400" b="1" dirty="0">
              <a:solidFill>
                <a:schemeClr val="tx1"/>
              </a:solidFill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 bwMode="auto">
          <a:xfrm>
            <a:off x="4563882" y="203480"/>
            <a:ext cx="4373411" cy="644245"/>
          </a:xfrm>
          <a:prstGeom prst="rect">
            <a:avLst/>
          </a:prstGeom>
          <a:solidFill>
            <a:srgbClr val="FFD62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1400" b="1" dirty="0" smtClean="0">
                <a:solidFill>
                  <a:schemeClr val="tx1"/>
                </a:solidFill>
              </a:rPr>
              <a:t>AVANCE FISICO ACUMULADO  x  META  </a:t>
            </a:r>
          </a:p>
          <a:p>
            <a:pPr algn="ctr"/>
            <a:r>
              <a:rPr lang="es-CO" sz="1400" dirty="0" smtClean="0">
                <a:solidFill>
                  <a:schemeClr val="tx1"/>
                </a:solidFill>
              </a:rPr>
              <a:t>CORTE 30 DE JUNIO 2015</a:t>
            </a:r>
            <a:endParaRPr lang="es-CO" sz="1400" dirty="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0" y="5573528"/>
            <a:ext cx="1082453" cy="1072727"/>
          </a:xfrm>
          <a:prstGeom prst="rect">
            <a:avLst/>
          </a:prstGeom>
        </p:spPr>
      </p:pic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4141308"/>
              </p:ext>
            </p:extLst>
          </p:nvPr>
        </p:nvGraphicFramePr>
        <p:xfrm>
          <a:off x="515915" y="2046083"/>
          <a:ext cx="3190799" cy="2079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Gráfico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1403104"/>
              </p:ext>
            </p:extLst>
          </p:nvPr>
        </p:nvGraphicFramePr>
        <p:xfrm>
          <a:off x="4140296" y="989035"/>
          <a:ext cx="4652924" cy="5737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1" name="Tabla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476834"/>
              </p:ext>
            </p:extLst>
          </p:nvPr>
        </p:nvGraphicFramePr>
        <p:xfrm>
          <a:off x="2988756" y="4454199"/>
          <a:ext cx="986954" cy="685800"/>
        </p:xfrm>
        <a:graphic>
          <a:graphicData uri="http://schemas.openxmlformats.org/drawingml/2006/table">
            <a:tbl>
              <a:tblPr/>
              <a:tblGrid>
                <a:gridCol w="547798"/>
                <a:gridCol w="439156"/>
              </a:tblGrid>
              <a:tr h="17145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 METAS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2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063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1513</TotalTime>
  <Words>1678</Words>
  <Application>Microsoft Office PowerPoint</Application>
  <PresentationFormat>Carta (216 x 279 mm)</PresentationFormat>
  <Paragraphs>798</Paragraphs>
  <Slides>38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1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Gobernacion de Cundinamarca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Maryluz Rozo</dc:creator>
  <cp:lastModifiedBy>Angela Andrea Forero Mojica</cp:lastModifiedBy>
  <cp:revision>134</cp:revision>
  <cp:lastPrinted>2014-01-15T15:56:34Z</cp:lastPrinted>
  <dcterms:created xsi:type="dcterms:W3CDTF">2014-01-13T17:04:10Z</dcterms:created>
  <dcterms:modified xsi:type="dcterms:W3CDTF">2015-08-18T22:09:53Z</dcterms:modified>
</cp:coreProperties>
</file>