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27" r:id="rId3"/>
    <p:sldId id="321" r:id="rId4"/>
    <p:sldId id="322" r:id="rId5"/>
    <p:sldId id="32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41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84" y="2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A1278-60E1-4482-8FE3-FE739E853C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08F6C7-128A-4C67-87FE-D4DC12CAE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23C0EC-2902-4AE9-98A6-A72D69E6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168435-F74A-4F9D-8219-B6B1CFA6E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2CBBC0-18D9-4966-872E-E8F71E4B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41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AF153D-E644-4897-9887-A03C9940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943E39A-FB2A-44FD-B239-73DC42F70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5FB462-5A59-442D-B451-9E48C742F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A87239-C403-46C4-829B-945E30D6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5CACE-B3AF-4080-8BBD-70CF8934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61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EBD7649-F758-4F1B-BDBF-861B5B430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DF1579A-6966-4514-9251-075252C18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469BEB-8731-4DF3-B813-CA4D63E36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C39C8-9D04-4F25-9A36-28CEF0E6A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4915B9-9F28-4F91-A7DD-E051D4217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412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0E801-E295-498B-82F1-94F92605F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948B8C-AD1C-464C-B1B4-4B0A6CA8B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4D8C24-3EAB-4594-9385-9430DECE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9DDDD0-6412-4D35-9DA0-F4E345409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B8CA3E-7D7F-4EFA-85FA-B02EB628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716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DD8BC-F681-4DE9-A010-AFA08A82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A4EB3E-AB6F-4670-AACB-C2B21CCFE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901624-C6A9-4163-A5E8-51EEE79A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E9C59D-E09E-4F61-9826-8DB5FF1B9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04DDAF-9496-4BA9-A167-5AF36C306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4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641C5-BC98-4239-9A76-9D3EE9A21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9AB416-B84A-46A8-B98A-C812C80951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1BF61B-3F40-48F6-A418-2717F9C24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631763-9C5B-4FA6-997A-78A57FE1F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3F04F1-1408-46B6-947A-9D730595F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EC5051-2901-410F-8063-06AA95CC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776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F22AFF-5D04-4C78-B45A-091A9957D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4D73E2-D0FC-4A67-9436-B6BD205CF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D155A7-597D-4F21-B356-2BCBED296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7840E8-BD45-4E92-8D29-BB1131B40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0B0C00-270D-484E-8C25-22AC7B6F8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83EA6A7-D05A-4401-B034-6CC7C44D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7100C3-7872-400D-98A3-ACCE1ED5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5998A2F-49A9-4D0E-A6A0-088C3DBE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522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62A469-64FF-4FE7-BDD6-35BAFEF9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D06FB12-D31D-4A9B-BB08-B1691CAD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E0111D-E931-4792-B589-14107184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4DD153-7059-4950-B0E5-E4395D8A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601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EAE462C-5A16-4B91-8FAF-FB24AA74D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8B4289-CA69-47E1-B499-60B08608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7693C52-A991-4961-9EB0-2E0FD0FF4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46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C2C46-1336-4977-859A-068DD9B1A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00908F-8980-44E1-84C4-99BE49B5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58AE53-43F5-46D0-92F2-7F74489A8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4F29B8-9CF4-45D5-A897-4CE542BE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0B59E4-62F5-4A46-B917-783CE85A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CEB1714-CD7E-46F1-B4A1-EECD0752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0066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F0198-298B-4545-BA75-F2193871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841DCF6-88E3-4AC0-8663-A18CEE66FD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9C6CB1-1E1A-4BC5-92F4-A272E1B58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AAC540-BC2E-43D9-B596-8D17CF07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3B17D-8FA9-464F-935E-E92B627C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1D8F96-E53B-443B-8B16-3A3CA35C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274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2BB3B2-B6D9-4968-9ED1-D6E8884B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1E76F7-2611-4E64-AD31-8DC90F8ED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2EE836-FA44-48B8-A31C-9E7EC01960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701EA-5D3E-4623-AE6F-A5B109682A18}" type="datetimeFigureOut">
              <a:rPr lang="es-CO" smtClean="0"/>
              <a:t>13/10/22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742785-943C-41B3-9D84-939A2BE9D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ABA4AD-E99D-47DD-AA35-463EC6833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EC76-4AC1-49C3-93A1-4D6F52F5FE58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28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t="4885" r="1101"/>
          <a:stretch/>
        </p:blipFill>
        <p:spPr>
          <a:xfrm>
            <a:off x="2413686" y="856734"/>
            <a:ext cx="6960973" cy="535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968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1" dirty="0"/>
              <a:t>¿Qué es PASACUNDINAMARCA?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CO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PASACUNDINAMARCA nace en el año 2020 como una iniciativa innovadora y cercana que brinda igualdad de oportunidades, inclusión, participación y accesibilidad para los jóvenes, a través del cual se permitió​ continuar vinculando a los estudiantes en sus prácticas laborales pese a las inclemencias propias de la pandemia acaecida por el coronavirus, este programa ha permitido la vinculación de jóvenes​ de manera eficaz y pronta, generando valor agregado para las diferentes Secretarías que integran a la Gobernación y siendo el primer paso en la carrera profesional para los estudiantes.</a:t>
            </a:r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4885" r="1101"/>
          <a:stretch/>
        </p:blipFill>
        <p:spPr>
          <a:xfrm>
            <a:off x="10392437" y="23399"/>
            <a:ext cx="1651282" cy="126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2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6E84B6-2EC4-4519-B900-9D571E211134}"/>
              </a:ext>
            </a:extLst>
          </p:cNvPr>
          <p:cNvSpPr txBox="1">
            <a:spLocks/>
          </p:cNvSpPr>
          <p:nvPr/>
        </p:nvSpPr>
        <p:spPr>
          <a:xfrm>
            <a:off x="951487" y="0"/>
            <a:ext cx="10515600" cy="1011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CO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4400" b="1" i="1"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CO" sz="3200" dirty="0"/>
          </a:p>
        </p:txBody>
      </p:sp>
      <p:sp>
        <p:nvSpPr>
          <p:cNvPr id="3" name="Marcador de contenido 3">
            <a:extLst>
              <a:ext uri="{FF2B5EF4-FFF2-40B4-BE49-F238E27FC236}">
                <a16:creationId xmlns:a16="http://schemas.microsoft.com/office/drawing/2014/main" id="{17458750-81AF-40CD-8C2E-AAD36DA6AD19}"/>
              </a:ext>
            </a:extLst>
          </p:cNvPr>
          <p:cNvSpPr txBox="1">
            <a:spLocks/>
          </p:cNvSpPr>
          <p:nvPr/>
        </p:nvSpPr>
        <p:spPr>
          <a:xfrm>
            <a:off x="724912" y="819784"/>
            <a:ext cx="11071671" cy="389850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CO" sz="1400" dirty="0">
              <a:latin typeface="Century Gothic" panose="020B0502020202020204" pitchFamily="34" charset="0"/>
            </a:endParaRPr>
          </a:p>
          <a:p>
            <a:pPr algn="just"/>
            <a:r>
              <a:rPr lang="es-CO" sz="1400" dirty="0">
                <a:latin typeface="Century Gothic" panose="020B0502020202020204" pitchFamily="34" charset="0"/>
              </a:rPr>
              <a:t>1. ¿</a:t>
            </a:r>
            <a:r>
              <a:rPr lang="es-CO" sz="1400" b="1" dirty="0">
                <a:latin typeface="Century Gothic" panose="020B0502020202020204" pitchFamily="34" charset="0"/>
              </a:rPr>
              <a:t>QUÉ SE HA EJECUTADO</a:t>
            </a:r>
            <a:r>
              <a:rPr lang="es-CO" sz="1400" dirty="0">
                <a:latin typeface="Century Gothic" panose="020B0502020202020204" pitchFamily="34" charset="0"/>
              </a:rPr>
              <a:t>?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En el año 2020 y el transcurso del año 2021  se ha realizo la suscripción de convenios interinstitucionales con la universidad de los Andes, EAN, Libre, Rosario, Javeriana, Sabana,  UNIMINUTO, y UDEC.                  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Durante la vigencia 2020 se realizaron 26 vinculaciones de estudiantes en las diferentes carteras del Departamento de Cundinamarca.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Durante la vigencia 2021 se han realizado 99 vinculaciones en las diferentes carteras del Departamento de Cundinamarca.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Se han venido realizando diferentes encuentros con las universidades con las que se han suscrito convenio, para dar a conocer el programa PASACUNDINAMARCA.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Durante la vigencia del 2021 se inicio con las inducciones del programa PASACUNDINAMARCA de forma presencial, en donde se ha dado a conocer las obligaciones de los estudiantes y de los tutores, para dar cumplimiento a lo establecido en el acto administrativo de vinculación.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Se viene realizando la proyección del tramite de vinculación del programa PASACUNDINAMARCA, el cual se publicara mediante la plataforma ISOLUCION.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4885" r="1101"/>
          <a:stretch/>
        </p:blipFill>
        <p:spPr>
          <a:xfrm>
            <a:off x="10392437" y="23399"/>
            <a:ext cx="1651282" cy="1269942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1991" y="0"/>
            <a:ext cx="10515600" cy="1325563"/>
          </a:xfrm>
        </p:spPr>
        <p:txBody>
          <a:bodyPr>
            <a:normAutofit/>
          </a:bodyPr>
          <a:lstStyle/>
          <a:p>
            <a:r>
              <a:rPr lang="es-CO" sz="2400" dirty="0">
                <a:latin typeface="Century Gothic" panose="020B0502020202020204" pitchFamily="34" charset="0"/>
              </a:rPr>
              <a:t>INFORME DE </a:t>
            </a:r>
            <a:r>
              <a:rPr lang="es-CO" sz="2400" dirty="0">
                <a:latin typeface="Century Gothic" panose="020B0502020202020204" pitchFamily="34" charset="0"/>
                <a:ea typeface="+mn-ea"/>
                <a:cs typeface="+mn-cs"/>
              </a:rPr>
              <a:t>GESTIÓN</a:t>
            </a:r>
            <a:r>
              <a:rPr lang="es-CO" sz="2400" dirty="0"/>
              <a:t> </a:t>
            </a:r>
            <a:r>
              <a:rPr lang="es-CO" sz="2400" dirty="0">
                <a:latin typeface="Century Gothic" panose="020B0502020202020204" pitchFamily="34" charset="0"/>
                <a:ea typeface="+mn-ea"/>
                <a:cs typeface="+mn-cs"/>
              </a:rPr>
              <a:t>PASACUNDINAMARCA</a:t>
            </a:r>
          </a:p>
        </p:txBody>
      </p:sp>
    </p:spTree>
    <p:extLst>
      <p:ext uri="{BB962C8B-B14F-4D97-AF65-F5344CB8AC3E}">
        <p14:creationId xmlns:p14="http://schemas.microsoft.com/office/powerpoint/2010/main" val="267129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7B3E97-3008-44CF-92BC-68596396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13" y="1100197"/>
            <a:ext cx="10515600" cy="4351338"/>
          </a:xfrm>
        </p:spPr>
        <p:txBody>
          <a:bodyPr>
            <a:normAutofit/>
          </a:bodyPr>
          <a:lstStyle/>
          <a:p>
            <a:r>
              <a:rPr lang="es-CO" sz="2000" dirty="0"/>
              <a:t>Las vinculaciones que se han realizado por cada secretaria son las siguientes: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D9BE0FC-B6DE-4D7E-896A-33CDB60545C5}"/>
              </a:ext>
            </a:extLst>
          </p:cNvPr>
          <p:cNvSpPr txBox="1">
            <a:spLocks/>
          </p:cNvSpPr>
          <p:nvPr/>
        </p:nvSpPr>
        <p:spPr>
          <a:xfrm>
            <a:off x="951487" y="0"/>
            <a:ext cx="10515600" cy="1011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s-CO"/>
            </a:defPPr>
            <a:lvl1pPr algn="r">
              <a:lnSpc>
                <a:spcPct val="90000"/>
              </a:lnSpc>
              <a:spcBef>
                <a:spcPct val="0"/>
              </a:spcBef>
              <a:buNone/>
              <a:defRPr sz="4400" b="1" i="1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O" sz="2800" b="0" i="0" dirty="0">
                <a:latin typeface="Century Gothic" panose="020B0502020202020204" pitchFamily="34" charset="0"/>
              </a:rPr>
              <a:t>INFORME DE GESTIÓN</a:t>
            </a:r>
            <a:r>
              <a:rPr lang="es-CO" sz="2800" b="0" i="0" dirty="0"/>
              <a:t> </a:t>
            </a:r>
            <a:r>
              <a:rPr lang="es-CO" sz="2800" b="0" i="0" dirty="0">
                <a:latin typeface="Century Gothic" panose="020B0502020202020204" pitchFamily="34" charset="0"/>
              </a:rPr>
              <a:t>PASACUNDINAMARCA</a:t>
            </a:r>
            <a:endParaRPr lang="es-CO" sz="2800" b="0" i="0" dirty="0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EE27A685-5D71-49AC-A4E5-5F582B17A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114202"/>
              </p:ext>
            </p:extLst>
          </p:nvPr>
        </p:nvGraphicFramePr>
        <p:xfrm>
          <a:off x="724913" y="1725941"/>
          <a:ext cx="4810914" cy="370279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108495">
                  <a:extLst>
                    <a:ext uri="{9D8B030D-6E8A-4147-A177-3AD203B41FA5}">
                      <a16:colId xmlns:a16="http://schemas.microsoft.com/office/drawing/2014/main" val="4023000795"/>
                    </a:ext>
                  </a:extLst>
                </a:gridCol>
                <a:gridCol w="1355461">
                  <a:extLst>
                    <a:ext uri="{9D8B030D-6E8A-4147-A177-3AD203B41FA5}">
                      <a16:colId xmlns:a16="http://schemas.microsoft.com/office/drawing/2014/main" val="2460595518"/>
                    </a:ext>
                  </a:extLst>
                </a:gridCol>
                <a:gridCol w="1346958">
                  <a:extLst>
                    <a:ext uri="{9D8B030D-6E8A-4147-A177-3AD203B41FA5}">
                      <a16:colId xmlns:a16="http://schemas.microsoft.com/office/drawing/2014/main" val="1519921789"/>
                    </a:ext>
                  </a:extLst>
                </a:gridCol>
              </a:tblGrid>
              <a:tr h="226427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PROGRAMA</a:t>
                      </a:r>
                      <a:r>
                        <a:rPr lang="es-CO" sz="1100" u="none" strike="noStrike" baseline="0" dirty="0">
                          <a:effectLst/>
                        </a:rPr>
                        <a:t> PASACUNDINAMARCA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527744"/>
                  </a:ext>
                </a:extLst>
              </a:tr>
              <a:tr h="3048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CARTERAS</a:t>
                      </a:r>
                      <a:r>
                        <a:rPr lang="es-ES" sz="1100" u="none" strike="noStrike" baseline="0" dirty="0">
                          <a:effectLst/>
                        </a:rPr>
                        <a:t> DISPONIBLES DE </a:t>
                      </a:r>
                      <a:r>
                        <a:rPr lang="es-ES" sz="1100" u="none" strike="noStrike" dirty="0">
                          <a:effectLst/>
                        </a:rPr>
                        <a:t>LA GOBERNACIÓN DE CUNDINAMARCA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48023"/>
                  </a:ext>
                </a:extLst>
              </a:tr>
              <a:tr h="37849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No.</a:t>
                      </a:r>
                      <a:r>
                        <a:rPr lang="es-CO" sz="11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Pasantes vinculados 2020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No.</a:t>
                      </a:r>
                      <a:r>
                        <a:rPr lang="es-CO" sz="11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Pasantes vinculados 2021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048339"/>
                  </a:ext>
                </a:extLst>
              </a:tr>
              <a:tr h="3052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err="1">
                          <a:effectLst/>
                        </a:rPr>
                        <a:t>Sec</a:t>
                      </a:r>
                      <a:r>
                        <a:rPr lang="es-CO" sz="1100" u="none" strike="noStrike" dirty="0">
                          <a:effectLst/>
                        </a:rPr>
                        <a:t> jurídica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7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762773"/>
                  </a:ext>
                </a:extLst>
              </a:tr>
              <a:tr h="32951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Gestión del riesgo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6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1557475"/>
                  </a:ext>
                </a:extLst>
              </a:tr>
              <a:tr h="26361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Alta consejería para la felicidad</a:t>
                      </a:r>
                      <a:r>
                        <a:rPr lang="es-CO" sz="1100" u="none" strike="noStrike" baseline="0" dirty="0">
                          <a:effectLst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791017"/>
                  </a:ext>
                </a:extLst>
              </a:tr>
              <a:tr h="296563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Minas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Energía y Gas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8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Control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Interno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Salud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Hábitat y Vivienda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la Mujer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Hacienda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Movilidad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184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Prensa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4885" r="1101"/>
          <a:stretch/>
        </p:blipFill>
        <p:spPr>
          <a:xfrm>
            <a:off x="10540718" y="0"/>
            <a:ext cx="1651282" cy="1269942"/>
          </a:xfrm>
          <a:prstGeom prst="rect">
            <a:avLst/>
          </a:prstGeom>
        </p:spPr>
      </p:pic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EE27A685-5D71-49AC-A4E5-5F582B17A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616461"/>
              </p:ext>
            </p:extLst>
          </p:nvPr>
        </p:nvGraphicFramePr>
        <p:xfrm>
          <a:off x="6094300" y="1725941"/>
          <a:ext cx="4936164" cy="3603939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2137308">
                  <a:extLst>
                    <a:ext uri="{9D8B030D-6E8A-4147-A177-3AD203B41FA5}">
                      <a16:colId xmlns:a16="http://schemas.microsoft.com/office/drawing/2014/main" val="4023000795"/>
                    </a:ext>
                  </a:extLst>
                </a:gridCol>
                <a:gridCol w="1373984">
                  <a:extLst>
                    <a:ext uri="{9D8B030D-6E8A-4147-A177-3AD203B41FA5}">
                      <a16:colId xmlns:a16="http://schemas.microsoft.com/office/drawing/2014/main" val="2460595518"/>
                    </a:ext>
                  </a:extLst>
                </a:gridCol>
                <a:gridCol w="1424872">
                  <a:extLst>
                    <a:ext uri="{9D8B030D-6E8A-4147-A177-3AD203B41FA5}">
                      <a16:colId xmlns:a16="http://schemas.microsoft.com/office/drawing/2014/main" val="1519921789"/>
                    </a:ext>
                  </a:extLst>
                </a:gridCol>
              </a:tblGrid>
              <a:tr h="25937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100" u="none" strike="noStrike" dirty="0">
                          <a:effectLst/>
                        </a:rPr>
                        <a:t>PROGRAMA</a:t>
                      </a:r>
                      <a:r>
                        <a:rPr lang="es-CO" sz="1100" u="none" strike="noStrike" baseline="0" dirty="0">
                          <a:effectLst/>
                        </a:rPr>
                        <a:t> PASACUNDINAMARCA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527744"/>
                  </a:ext>
                </a:extLst>
              </a:tr>
              <a:tr h="25537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CARTERAS</a:t>
                      </a:r>
                      <a:r>
                        <a:rPr lang="es-ES" sz="1100" u="none" strike="noStrike" baseline="0" dirty="0">
                          <a:effectLst/>
                        </a:rPr>
                        <a:t> DISPONIBLES DE </a:t>
                      </a:r>
                      <a:r>
                        <a:rPr lang="es-ES" sz="1100" u="none" strike="noStrike" dirty="0">
                          <a:effectLst/>
                        </a:rPr>
                        <a:t>LA GOBERNACIÓN DE CUNDINAMARCA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248023"/>
                  </a:ext>
                </a:extLst>
              </a:tr>
              <a:tr h="37025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>
                          <a:effectLst/>
                        </a:rPr>
                        <a:t> 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No.</a:t>
                      </a:r>
                      <a:r>
                        <a:rPr lang="es-CO" sz="11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Pasantes vinculados 2020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No.</a:t>
                      </a:r>
                      <a:r>
                        <a:rPr lang="es-CO" sz="11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Pasantes vinculados 2021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9048339"/>
                  </a:ext>
                </a:extLst>
              </a:tr>
              <a:tr h="24758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err="1">
                          <a:effectLst/>
                        </a:rPr>
                        <a:t>Sec</a:t>
                      </a:r>
                      <a:r>
                        <a:rPr lang="es-CO" sz="1100" u="none" strike="noStrike" dirty="0">
                          <a:effectLst/>
                        </a:rPr>
                        <a:t> de Agricultura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5762773"/>
                  </a:ext>
                </a:extLst>
              </a:tr>
              <a:tr h="337751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err="1">
                          <a:effectLst/>
                        </a:rPr>
                        <a:t>Sec</a:t>
                      </a:r>
                      <a:r>
                        <a:rPr lang="es-CO" sz="1100" u="none" strike="noStrike" dirty="0">
                          <a:effectLst/>
                        </a:rPr>
                        <a:t> Ambiente</a:t>
                      </a:r>
                      <a:r>
                        <a:rPr lang="es-CO" sz="1100" u="none" strike="noStrike" baseline="0" dirty="0">
                          <a:effectLst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1557475"/>
                  </a:ext>
                </a:extLst>
              </a:tr>
              <a:tr h="31303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u="none" strike="noStrike" dirty="0" err="1">
                          <a:effectLst/>
                        </a:rPr>
                        <a:t>Sec</a:t>
                      </a:r>
                      <a:r>
                        <a:rPr lang="es-CO" sz="1100" u="none" strike="noStrike" dirty="0">
                          <a:effectLst/>
                        </a:rPr>
                        <a:t> de Asuntos Internacionales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9791017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Competitividad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70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Desarrollo Social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42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Gobierno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70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Función Publica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88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TICS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8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Eduación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8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Planeación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897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General</a:t>
                      </a:r>
                      <a:r>
                        <a:rPr lang="es-CO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86116"/>
              </p:ext>
            </p:extLst>
          </p:nvPr>
        </p:nvGraphicFramePr>
        <p:xfrm>
          <a:off x="724911" y="5650559"/>
          <a:ext cx="10651542" cy="1066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50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0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695">
                <a:tc>
                  <a:txBody>
                    <a:bodyPr/>
                    <a:lstStyle/>
                    <a:p>
                      <a:r>
                        <a:rPr lang="es-CO" dirty="0"/>
                        <a:t>Total pasantes</a:t>
                      </a:r>
                      <a:r>
                        <a:rPr lang="es-CO" baseline="0" dirty="0"/>
                        <a:t> vinculados 2020: </a:t>
                      </a:r>
                      <a:r>
                        <a:rPr lang="es-CO" sz="2800" baseline="0" dirty="0"/>
                        <a:t>26</a:t>
                      </a:r>
                      <a:endParaRPr lang="es-CO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dirty="0"/>
                        <a:t>Total pasantes</a:t>
                      </a:r>
                      <a:r>
                        <a:rPr lang="es-CO" baseline="0" dirty="0"/>
                        <a:t> vinculados 2021: </a:t>
                      </a:r>
                      <a:r>
                        <a:rPr lang="es-CO" sz="2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</a:p>
                    <a:p>
                      <a:endParaRPr lang="es-CO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Total</a:t>
                      </a:r>
                      <a:r>
                        <a:rPr lang="es-CO" baseline="0" dirty="0"/>
                        <a:t> de pasantes vinculados 2020/2021: </a:t>
                      </a:r>
                      <a:r>
                        <a:rPr lang="es-CO" sz="2800" baseline="0" dirty="0"/>
                        <a:t>131 </a:t>
                      </a:r>
                      <a:endParaRPr lang="es-CO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74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7B3E97-3008-44CF-92BC-68596396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913" y="110019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sz="1400" b="1" dirty="0">
                <a:latin typeface="Century Gothic" panose="020B0502020202020204" pitchFamily="34" charset="0"/>
              </a:rPr>
              <a:t>2. ¿QUÉ HAY PENDIENTE?</a:t>
            </a:r>
          </a:p>
          <a:p>
            <a:endParaRPr lang="es-CO" sz="14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400" dirty="0">
                <a:latin typeface="Century Gothic" panose="020B0502020202020204" pitchFamily="34" charset="0"/>
              </a:rPr>
              <a:t>Se encuentra en estudio para ser publicado en la plataforma ISOLUCION,  el procedimiento de vinculación del programa PASACUNDINAMARCA. </a:t>
            </a:r>
          </a:p>
          <a:p>
            <a:endParaRPr lang="es-CO" sz="1400" dirty="0">
              <a:latin typeface="Century Gothic" panose="020B0502020202020204" pitchFamily="34" charset="0"/>
            </a:endParaRPr>
          </a:p>
          <a:p>
            <a:endParaRPr lang="es-CO" sz="1400" dirty="0"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4885" r="1101"/>
          <a:stretch/>
        </p:blipFill>
        <p:spPr>
          <a:xfrm>
            <a:off x="10540718" y="0"/>
            <a:ext cx="1651282" cy="126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23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419</Words>
  <Application>Microsoft Macintosh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Tema de Office</vt:lpstr>
      <vt:lpstr>PowerPoint Presentation</vt:lpstr>
      <vt:lpstr>¿Qué es PASACUNDINAMARCA? </vt:lpstr>
      <vt:lpstr>INFORME DE GESTIÓN PASACUNDINAMARCA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 constanza moya ospina</dc:creator>
  <cp:lastModifiedBy>Microsoft Office User</cp:lastModifiedBy>
  <cp:revision>32</cp:revision>
  <dcterms:created xsi:type="dcterms:W3CDTF">2021-03-05T17:39:56Z</dcterms:created>
  <dcterms:modified xsi:type="dcterms:W3CDTF">2022-10-13T18:52:07Z</dcterms:modified>
</cp:coreProperties>
</file>